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sldIdLst>
    <p:sldId id="306" r:id="rId2"/>
    <p:sldId id="307" r:id="rId3"/>
    <p:sldId id="319" r:id="rId4"/>
    <p:sldId id="311" r:id="rId5"/>
    <p:sldId id="308" r:id="rId6"/>
    <p:sldId id="315" r:id="rId7"/>
    <p:sldId id="310" r:id="rId8"/>
    <p:sldId id="312" r:id="rId9"/>
    <p:sldId id="314" r:id="rId10"/>
    <p:sldId id="320" r:id="rId11"/>
    <p:sldId id="326" r:id="rId12"/>
    <p:sldId id="321" r:id="rId13"/>
    <p:sldId id="322" r:id="rId14"/>
    <p:sldId id="318" r:id="rId15"/>
    <p:sldId id="324" r:id="rId16"/>
    <p:sldId id="332" r:id="rId17"/>
    <p:sldId id="333" r:id="rId18"/>
    <p:sldId id="334" r:id="rId19"/>
    <p:sldId id="331" r:id="rId20"/>
    <p:sldId id="330" r:id="rId21"/>
    <p:sldId id="325" r:id="rId22"/>
    <p:sldId id="302" r:id="rId23"/>
    <p:sldId id="327" r:id="rId24"/>
    <p:sldId id="328" r:id="rId25"/>
  </p:sldIdLst>
  <p:sldSz cx="9144000" cy="6858000" type="screen4x3"/>
  <p:notesSz cx="6799263" cy="99298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98" autoAdjust="0"/>
    <p:restoredTop sz="99861" autoAdjust="0"/>
  </p:normalViewPr>
  <p:slideViewPr>
    <p:cSldViewPr>
      <p:cViewPr>
        <p:scale>
          <a:sx n="75" d="100"/>
          <a:sy n="75" d="100"/>
        </p:scale>
        <p:origin x="-619" y="-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178EC-056B-447B-8331-A23241F310B7}" type="datetimeFigureOut">
              <a:rPr lang="zh-TW" altLang="en-US" smtClean="0"/>
              <a:pPr/>
              <a:t>2012/3/12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E57FB-B2B4-44C5-BD4D-C6E9EF56A1A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1705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E57FB-B2B4-44C5-BD4D-C6E9EF56A1AC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5583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381C-D440-408A-BB50-BCD329E79653}" type="datetime1">
              <a:rPr lang="zh-TW" altLang="en-US" smtClean="0"/>
              <a:pPr/>
              <a:t>2012/3/12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1A16B-5E63-4F9A-88C7-FC4302190ACA}" type="datetime1">
              <a:rPr lang="zh-TW" altLang="en-US" smtClean="0"/>
              <a:pPr/>
              <a:t>2012/3/12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4626-4E93-4F9C-88C4-E2AF4A0A23ED}" type="datetime1">
              <a:rPr lang="zh-TW" altLang="en-US" smtClean="0"/>
              <a:pPr/>
              <a:t>2012/3/12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883C-0CED-4F7D-B952-921917724CB0}" type="datetime1">
              <a:rPr lang="zh-TW" altLang="en-US" smtClean="0"/>
              <a:pPr/>
              <a:t>2012/3/12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F670-1B84-49CC-8EB3-CD1700BB8EF4}" type="datetime1">
              <a:rPr lang="zh-TW" altLang="en-US" smtClean="0"/>
              <a:pPr/>
              <a:t>2012/3/12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F7FF-81CF-42C3-9D9A-165F8DA23DED}" type="datetime1">
              <a:rPr lang="zh-TW" altLang="en-US" smtClean="0"/>
              <a:pPr/>
              <a:t>2012/3/12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CD85-5C4B-4130-86D7-8B3829AB56E1}" type="datetime1">
              <a:rPr lang="zh-TW" altLang="en-US" smtClean="0"/>
              <a:pPr/>
              <a:t>2012/3/12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7D23-E5D3-4B65-BC04-904F3CFB8F39}" type="datetime1">
              <a:rPr lang="zh-TW" altLang="en-US" smtClean="0"/>
              <a:pPr/>
              <a:t>2012/3/12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F921-A834-41D0-9948-D6B7C3993A65}" type="datetime1">
              <a:rPr lang="zh-TW" altLang="en-US" smtClean="0"/>
              <a:pPr/>
              <a:t>2012/3/12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30D0-7ADD-4CE9-85DE-7D9ED4727A24}" type="datetime1">
              <a:rPr lang="zh-TW" altLang="en-US" smtClean="0"/>
              <a:pPr/>
              <a:t>2012/3/12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65C7-69BA-46E4-99BD-A24F63D1CC7F}" type="datetime1">
              <a:rPr lang="zh-TW" altLang="en-US" smtClean="0"/>
              <a:pPr/>
              <a:t>2012/3/12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64DF5CE-B90E-4BEB-A7F9-3B66B3BA20E4}" type="datetime1">
              <a:rPr lang="zh-TW" altLang="en-US" smtClean="0"/>
              <a:pPr/>
              <a:t>2012/3/12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slide" Target="slide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848600" cy="1800200"/>
          </a:xfrm>
        </p:spPr>
        <p:txBody>
          <a:bodyPr/>
          <a:lstStyle/>
          <a:p>
            <a:r>
              <a:rPr lang="en-US" altLang="zh-TW" sz="3200" b="1" dirty="0" smtClean="0"/>
              <a:t>Seeking </a:t>
            </a:r>
            <a:r>
              <a:rPr lang="en-US" altLang="zh-TW" sz="3200" b="1" dirty="0"/>
              <a:t>Statement-Supporting top-K Witnesses</a:t>
            </a:r>
            <a:endParaRPr lang="zh-TW" altLang="en-US" sz="3200" b="1" cap="none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2516088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Date: 2012/03/12</a:t>
            </a:r>
          </a:p>
          <a:p>
            <a:r>
              <a:rPr lang="en-US" altLang="zh-TW" dirty="0" smtClean="0"/>
              <a:t>Source:</a:t>
            </a:r>
            <a:r>
              <a:rPr lang="en-US" altLang="zh-TW" dirty="0"/>
              <a:t> Steffen </a:t>
            </a:r>
            <a:r>
              <a:rPr lang="en-US" altLang="zh-TW" dirty="0" smtClean="0"/>
              <a:t>Metzger (CIKM’11)</a:t>
            </a:r>
          </a:p>
          <a:p>
            <a:r>
              <a:rPr lang="en-US" altLang="zh-TW" dirty="0" smtClean="0"/>
              <a:t>Speaker: </a:t>
            </a:r>
            <a:r>
              <a:rPr lang="en-US" altLang="zh-TW" dirty="0" err="1" smtClean="0"/>
              <a:t>Er</a:t>
            </a:r>
            <a:r>
              <a:rPr lang="en-US" altLang="zh-TW" dirty="0" smtClean="0"/>
              <a:t>-gang Liu</a:t>
            </a:r>
          </a:p>
          <a:p>
            <a:r>
              <a:rPr lang="en-US" altLang="zh-TW" dirty="0"/>
              <a:t>Advisor: Dr</a:t>
            </a:r>
            <a:r>
              <a:rPr lang="en-US" altLang="zh-TW" dirty="0" smtClean="0"/>
              <a:t>. </a:t>
            </a:r>
            <a:r>
              <a:rPr lang="en-US" altLang="zh-TW" dirty="0" err="1"/>
              <a:t>Jia</a:t>
            </a:r>
            <a:r>
              <a:rPr lang="en-US" altLang="zh-TW" dirty="0"/>
              <a:t>-ling </a:t>
            </a:r>
            <a:r>
              <a:rPr lang="en-US" altLang="zh-TW" dirty="0" err="1"/>
              <a:t>Koh</a:t>
            </a:r>
            <a:endParaRPr lang="en-US" altLang="zh-TW" dirty="0"/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910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Dictionaries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Relation Dictionary</a:t>
            </a:r>
          </a:p>
          <a:p>
            <a:pPr marL="457200" lvl="2"/>
            <a:r>
              <a:rPr lang="en-US" altLang="zh-TW" dirty="0"/>
              <a:t>The relation </a:t>
            </a:r>
            <a:r>
              <a:rPr lang="en-US" altLang="zh-TW" i="1" dirty="0"/>
              <a:t>“ </a:t>
            </a:r>
            <a:r>
              <a:rPr lang="en-US" altLang="zh-TW" dirty="0" err="1"/>
              <a:t>bornIn</a:t>
            </a:r>
            <a:r>
              <a:rPr lang="en-US" altLang="zh-TW" i="1" dirty="0"/>
              <a:t>”</a:t>
            </a:r>
            <a:r>
              <a:rPr lang="en-US" altLang="zh-TW" dirty="0"/>
              <a:t> can be expressed using the following patterns: </a:t>
            </a:r>
            <a:r>
              <a:rPr lang="en-US" altLang="zh-TW" i="1" dirty="0"/>
              <a:t>“X was born in Y”</a:t>
            </a:r>
            <a:r>
              <a:rPr lang="en-US" altLang="zh-TW" dirty="0"/>
              <a:t>, </a:t>
            </a:r>
            <a:r>
              <a:rPr lang="en-US" altLang="zh-TW" i="1" dirty="0"/>
              <a:t>“Y, the birthplace of X”</a:t>
            </a:r>
          </a:p>
          <a:p>
            <a:pPr marL="457200" lvl="2"/>
            <a:endParaRPr lang="en-US" altLang="zh-TW" i="1" dirty="0"/>
          </a:p>
          <a:p>
            <a:pPr marL="457200" lvl="2"/>
            <a:r>
              <a:rPr lang="en-US" altLang="zh-TW" dirty="0"/>
              <a:t>The phrase “Obama’s home country Kenya”  could refer to the fact </a:t>
            </a:r>
          </a:p>
          <a:p>
            <a:pPr marL="731520" lvl="3"/>
            <a:r>
              <a:rPr lang="en-US" altLang="zh-TW" dirty="0"/>
              <a:t>Barack Obama has family roots in Kenya (</a:t>
            </a:r>
            <a:r>
              <a:rPr lang="en-US" altLang="zh-TW" b="1" dirty="0" err="1"/>
              <a:t>Barack_Obama</a:t>
            </a:r>
            <a:r>
              <a:rPr lang="en-US" altLang="zh-TW" b="1" dirty="0"/>
              <a:t>, </a:t>
            </a:r>
            <a:r>
              <a:rPr lang="en-US" altLang="zh-TW" b="1" dirty="0" err="1"/>
              <a:t>hasAncestorsFrom</a:t>
            </a:r>
            <a:r>
              <a:rPr lang="en-US" altLang="zh-TW" b="1" dirty="0"/>
              <a:t>, Kenya) </a:t>
            </a:r>
          </a:p>
          <a:p>
            <a:pPr marL="731520" lvl="3"/>
            <a:r>
              <a:rPr lang="en-US" altLang="zh-TW" dirty="0"/>
              <a:t>He was born (</a:t>
            </a:r>
            <a:r>
              <a:rPr lang="en-US" altLang="zh-TW" dirty="0" err="1"/>
              <a:t>bornIn</a:t>
            </a:r>
            <a:r>
              <a:rPr lang="en-US" altLang="zh-TW" dirty="0"/>
              <a:t>) in Kenya (</a:t>
            </a:r>
            <a:r>
              <a:rPr lang="en-US" altLang="zh-TW" b="1" dirty="0"/>
              <a:t>Obama, </a:t>
            </a:r>
            <a:r>
              <a:rPr lang="en-US" altLang="zh-TW" b="1" dirty="0" err="1"/>
              <a:t>bornIn</a:t>
            </a:r>
            <a:r>
              <a:rPr lang="en-US" altLang="zh-TW" b="1" dirty="0"/>
              <a:t>, Kenya</a:t>
            </a:r>
            <a:r>
              <a:rPr lang="en-US" altLang="zh-TW" dirty="0"/>
              <a:t>)</a:t>
            </a:r>
          </a:p>
          <a:p>
            <a:pPr marL="457200" lvl="2"/>
            <a:endParaRPr lang="en-US" altLang="zh-TW" dirty="0"/>
          </a:p>
          <a:p>
            <a:pPr marL="457200" lvl="2"/>
            <a:r>
              <a:rPr lang="en-US" altLang="zh-TW" dirty="0"/>
              <a:t>PATTERN CONFIDENCE</a:t>
            </a:r>
          </a:p>
          <a:p>
            <a:pPr marL="731520" lvl="3"/>
            <a:r>
              <a:rPr lang="en-US" altLang="zh-TW" sz="1800" dirty="0"/>
              <a:t>The phrase “Obama’s home country Kenya”</a:t>
            </a:r>
            <a:endParaRPr lang="zh-TW" altLang="en-US" sz="1800" dirty="0"/>
          </a:p>
          <a:p>
            <a:pPr lvl="3"/>
            <a:r>
              <a:rPr lang="en-US" altLang="zh-TW" dirty="0"/>
              <a:t>(</a:t>
            </a:r>
            <a:r>
              <a:rPr lang="en-US" altLang="zh-TW" dirty="0" err="1"/>
              <a:t>Barack_Obama</a:t>
            </a:r>
            <a:r>
              <a:rPr lang="en-US" altLang="zh-TW" dirty="0"/>
              <a:t>, </a:t>
            </a:r>
            <a:r>
              <a:rPr lang="en-US" altLang="zh-TW" dirty="0" err="1"/>
              <a:t>hasAncestorsFrom</a:t>
            </a:r>
            <a:r>
              <a:rPr lang="en-US" altLang="zh-TW" dirty="0"/>
              <a:t>, Kenya)  = 0.9</a:t>
            </a:r>
          </a:p>
          <a:p>
            <a:pPr lvl="3"/>
            <a:r>
              <a:rPr lang="en-US" altLang="zh-TW" dirty="0"/>
              <a:t>(Obama, </a:t>
            </a:r>
            <a:r>
              <a:rPr lang="en-US" altLang="zh-TW" dirty="0" err="1"/>
              <a:t>bornIn</a:t>
            </a:r>
            <a:r>
              <a:rPr lang="en-US" altLang="zh-TW" dirty="0"/>
              <a:t>, Kenya) = 0.75</a:t>
            </a:r>
          </a:p>
          <a:p>
            <a:pPr marL="457200" lvl="2"/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54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Indices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/>
              <a:t>S</a:t>
            </a:r>
            <a:r>
              <a:rPr lang="en-US" altLang="zh-TW" sz="2000" dirty="0" smtClean="0"/>
              <a:t>tores </a:t>
            </a:r>
            <a:r>
              <a:rPr lang="en-US" altLang="zh-TW" sz="2000" dirty="0"/>
              <a:t>the number of </a:t>
            </a:r>
            <a:r>
              <a:rPr lang="en-US" altLang="zh-TW" sz="2000" dirty="0" smtClean="0"/>
              <a:t>times a </a:t>
            </a:r>
            <a:r>
              <a:rPr lang="en-US" altLang="zh-TW" sz="2000" dirty="0"/>
              <a:t>certain pattern is instantiated with certain arguments in a </a:t>
            </a:r>
            <a:r>
              <a:rPr lang="en-US" altLang="zh-TW" sz="2000" dirty="0" smtClean="0"/>
              <a:t>document.</a:t>
            </a:r>
          </a:p>
          <a:p>
            <a:pPr lvl="1"/>
            <a:r>
              <a:rPr lang="en-US" altLang="zh-TW" sz="1800" dirty="0" smtClean="0"/>
              <a:t>EX : (</a:t>
            </a:r>
            <a:r>
              <a:rPr lang="en-US" altLang="zh-TW" sz="1800" dirty="0" err="1" smtClean="0"/>
              <a:t>Barack_Obama,bornIn</a:t>
            </a:r>
            <a:r>
              <a:rPr lang="en-US" altLang="zh-TW" sz="1800" dirty="0" smtClean="0"/>
              <a:t>, Kenya )</a:t>
            </a:r>
          </a:p>
          <a:p>
            <a:pPr lvl="1"/>
            <a:r>
              <a:rPr lang="en-US" altLang="zh-TW" sz="1800" dirty="0"/>
              <a:t>T</a:t>
            </a:r>
            <a:r>
              <a:rPr lang="en-US" altLang="zh-TW" sz="1800" dirty="0" smtClean="0"/>
              <a:t>he index </a:t>
            </a:r>
            <a:r>
              <a:rPr lang="en-US" altLang="zh-TW" sz="1800" dirty="0"/>
              <a:t>would store that pattern “X was born in Y” appears </a:t>
            </a:r>
            <a:r>
              <a:rPr lang="en-US" altLang="zh-TW" sz="1800" dirty="0" smtClean="0"/>
              <a:t>with </a:t>
            </a:r>
            <a:r>
              <a:rPr lang="en-US" altLang="zh-TW" sz="1800" i="1" dirty="0" smtClean="0"/>
              <a:t>“Obama</a:t>
            </a:r>
            <a:r>
              <a:rPr lang="en-US" altLang="zh-TW" sz="1800" i="1" dirty="0"/>
              <a:t>” </a:t>
            </a:r>
            <a:r>
              <a:rPr lang="en-US" altLang="zh-TW" sz="1800" dirty="0"/>
              <a:t>and </a:t>
            </a:r>
            <a:r>
              <a:rPr lang="en-US" altLang="zh-TW" sz="1800" i="1" dirty="0"/>
              <a:t>“Kenya</a:t>
            </a:r>
            <a:r>
              <a:rPr lang="en-US" altLang="zh-TW" sz="1800" i="1" dirty="0" smtClean="0"/>
              <a:t>”</a:t>
            </a:r>
            <a:r>
              <a:rPr lang="en-US" altLang="zh-TW" sz="1800" dirty="0" smtClean="0"/>
              <a:t>.</a:t>
            </a:r>
          </a:p>
          <a:p>
            <a:pPr lvl="1"/>
            <a:endParaRPr lang="en-US" altLang="zh-TW" dirty="0" smtClean="0"/>
          </a:p>
          <a:p>
            <a:r>
              <a:rPr lang="en-US" altLang="zh-TW" sz="2000" dirty="0"/>
              <a:t>The second index deals with entities and stores for each </a:t>
            </a:r>
            <a:r>
              <a:rPr lang="en-US" altLang="zh-TW" sz="2000" dirty="0" smtClean="0"/>
              <a:t>document d </a:t>
            </a:r>
            <a:r>
              <a:rPr lang="en-US" altLang="zh-TW" sz="2000" dirty="0"/>
              <a:t>the number of times an entity is mentioned in d.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39552" y="4725144"/>
            <a:ext cx="3024336" cy="1944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i="1" dirty="0"/>
              <a:t>“X was born in Y”</a:t>
            </a:r>
            <a:r>
              <a:rPr lang="en-US" altLang="zh-TW" dirty="0"/>
              <a:t>, </a:t>
            </a:r>
            <a:r>
              <a:rPr lang="en-US" altLang="zh-TW" dirty="0" smtClean="0"/>
              <a:t>  1</a:t>
            </a:r>
            <a:endParaRPr lang="en-US" altLang="zh-TW" dirty="0"/>
          </a:p>
          <a:p>
            <a:r>
              <a:rPr lang="en-US" altLang="zh-TW" i="1" dirty="0"/>
              <a:t>“Y, the birthplace of X</a:t>
            </a:r>
            <a:r>
              <a:rPr lang="en-US" altLang="zh-TW" i="1" dirty="0" smtClean="0"/>
              <a:t>” , 1</a:t>
            </a:r>
            <a:endParaRPr lang="en-US" altLang="zh-TW" i="1" dirty="0"/>
          </a:p>
          <a:p>
            <a:r>
              <a:rPr lang="en-US" altLang="zh-TW" i="1" dirty="0"/>
              <a:t>“ X is leader of Y </a:t>
            </a:r>
            <a:r>
              <a:rPr lang="en-US" altLang="zh-TW" i="1" dirty="0" smtClean="0"/>
              <a:t>” , 1</a:t>
            </a:r>
            <a:endParaRPr lang="en-US" altLang="zh-TW" i="1" dirty="0"/>
          </a:p>
          <a:p>
            <a:r>
              <a:rPr lang="en-US" altLang="zh-TW" i="1" dirty="0"/>
              <a:t>“ X died on Y ” </a:t>
            </a:r>
            <a:r>
              <a:rPr lang="en-US" altLang="zh-TW" i="1" dirty="0" smtClean="0"/>
              <a:t> , 4</a:t>
            </a:r>
            <a:endParaRPr lang="en-US" altLang="zh-TW" i="1" dirty="0"/>
          </a:p>
          <a:p>
            <a:r>
              <a:rPr lang="en-US" altLang="zh-TW" i="1" dirty="0"/>
              <a:t>“ X</a:t>
            </a:r>
            <a:r>
              <a:rPr lang="zh-TW" altLang="en-US" i="1" dirty="0"/>
              <a:t> </a:t>
            </a:r>
            <a:r>
              <a:rPr lang="en-US" altLang="zh-TW" i="1" dirty="0"/>
              <a:t>died in  Y </a:t>
            </a:r>
            <a:r>
              <a:rPr lang="en-US" altLang="zh-TW" i="1" dirty="0" smtClean="0"/>
              <a:t>”  , 3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5220072" y="4386590"/>
            <a:ext cx="4122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 smtClean="0"/>
              <a:t>d1</a:t>
            </a:r>
            <a:endParaRPr lang="zh-TW" altLang="en-US" sz="1600" dirty="0"/>
          </a:p>
        </p:txBody>
      </p:sp>
      <p:sp>
        <p:nvSpPr>
          <p:cNvPr id="7" name="矩形 6"/>
          <p:cNvSpPr/>
          <p:nvPr/>
        </p:nvSpPr>
        <p:spPr>
          <a:xfrm>
            <a:off x="4211960" y="4725144"/>
            <a:ext cx="2592288" cy="1944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i="1" dirty="0" smtClean="0"/>
              <a:t>“JFK”  </a:t>
            </a:r>
            <a:r>
              <a:rPr lang="en-US" altLang="zh-TW" dirty="0" smtClean="0"/>
              <a:t>, 5</a:t>
            </a:r>
            <a:endParaRPr lang="en-US" altLang="zh-TW" dirty="0"/>
          </a:p>
          <a:p>
            <a:r>
              <a:rPr lang="en-US" altLang="zh-TW" i="1" dirty="0" smtClean="0"/>
              <a:t>“</a:t>
            </a:r>
            <a:r>
              <a:rPr lang="en-US" altLang="zh-TW" dirty="0"/>
              <a:t>1963-11-22</a:t>
            </a:r>
            <a:r>
              <a:rPr lang="en-US" altLang="zh-TW" i="1" dirty="0" smtClean="0"/>
              <a:t>” ,   3</a:t>
            </a:r>
            <a:endParaRPr lang="en-US" altLang="zh-TW" i="1" dirty="0"/>
          </a:p>
          <a:p>
            <a:r>
              <a:rPr lang="en-US" altLang="zh-TW" i="1" dirty="0" smtClean="0"/>
              <a:t>“</a:t>
            </a:r>
            <a:r>
              <a:rPr lang="en-US" altLang="zh-TW" dirty="0"/>
              <a:t>Dallas</a:t>
            </a:r>
            <a:r>
              <a:rPr lang="en-US" altLang="zh-TW" i="1" dirty="0" smtClean="0"/>
              <a:t>” ,   6</a:t>
            </a:r>
            <a:endParaRPr lang="en-US" altLang="zh-TW" i="1" dirty="0"/>
          </a:p>
          <a:p>
            <a:r>
              <a:rPr lang="en-US" altLang="zh-TW" i="1" dirty="0" smtClean="0"/>
              <a:t>“David Beckham” , 2</a:t>
            </a:r>
            <a:endParaRPr lang="en-US" altLang="zh-TW" i="1" dirty="0"/>
          </a:p>
          <a:p>
            <a:r>
              <a:rPr lang="en-US" altLang="zh-TW" i="1" dirty="0"/>
              <a:t>“ </a:t>
            </a:r>
            <a:r>
              <a:rPr lang="en-US" altLang="zh-TW" i="1" dirty="0" smtClean="0"/>
              <a:t>England” , 2</a:t>
            </a:r>
            <a:endParaRPr lang="zh-TW" altLang="en-US" dirty="0"/>
          </a:p>
          <a:p>
            <a:pPr algn="ctr"/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1691680" y="4365104"/>
            <a:ext cx="4122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 smtClean="0"/>
              <a:t>d1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39657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sz="2000" dirty="0" smtClean="0"/>
          </a:p>
          <a:p>
            <a:endParaRPr lang="en-US" altLang="zh-TW" sz="2000" dirty="0"/>
          </a:p>
          <a:p>
            <a:endParaRPr lang="zh-TW" altLang="en-US" sz="2000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Smoothing:</a:t>
            </a:r>
          </a:p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92" y="2348880"/>
            <a:ext cx="4042792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95" y="2996952"/>
            <a:ext cx="4231529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6012160" y="4005064"/>
            <a:ext cx="2992931" cy="26642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6855347" y="4221088"/>
            <a:ext cx="1749101" cy="4110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dirty="0" smtClean="0"/>
              <a:t>t1, t1, t2, t3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6855347" y="4818119"/>
            <a:ext cx="1749101" cy="4110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dirty="0"/>
              <a:t>t</a:t>
            </a:r>
            <a:r>
              <a:rPr lang="en-US" altLang="zh-TW" dirty="0" smtClean="0"/>
              <a:t>1, t2</a:t>
            </a:r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855347" y="5445224"/>
            <a:ext cx="1749101" cy="4110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dirty="0" smtClean="0"/>
              <a:t>t</a:t>
            </a:r>
            <a:r>
              <a:rPr lang="en-US" altLang="zh-TW" dirty="0"/>
              <a:t>3</a:t>
            </a:r>
            <a:r>
              <a:rPr lang="en-US" altLang="zh-TW" dirty="0" smtClean="0"/>
              <a:t>  ,t4</a:t>
            </a:r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6269540" y="4385058"/>
            <a:ext cx="4122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 smtClean="0"/>
              <a:t>d1</a:t>
            </a:r>
            <a:endParaRPr lang="zh-TW" altLang="en-US" sz="1600" dirty="0"/>
          </a:p>
        </p:txBody>
      </p:sp>
      <p:sp>
        <p:nvSpPr>
          <p:cNvPr id="12" name="矩形 11"/>
          <p:cNvSpPr/>
          <p:nvPr/>
        </p:nvSpPr>
        <p:spPr>
          <a:xfrm>
            <a:off x="6269540" y="4941168"/>
            <a:ext cx="4122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 smtClean="0"/>
              <a:t>d2</a:t>
            </a:r>
            <a:endParaRPr lang="zh-TW" altLang="en-US" sz="1600" dirty="0"/>
          </a:p>
        </p:txBody>
      </p:sp>
      <p:sp>
        <p:nvSpPr>
          <p:cNvPr id="13" name="矩形 12"/>
          <p:cNvSpPr/>
          <p:nvPr/>
        </p:nvSpPr>
        <p:spPr>
          <a:xfrm>
            <a:off x="6301900" y="5445224"/>
            <a:ext cx="4700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/>
              <a:t>d</a:t>
            </a:r>
            <a:r>
              <a:rPr lang="en-US" altLang="zh-TW" sz="1600" dirty="0" smtClean="0"/>
              <a:t>3 </a:t>
            </a:r>
            <a:endParaRPr lang="zh-TW" altLang="en-US" sz="1600" dirty="0"/>
          </a:p>
        </p:txBody>
      </p:sp>
      <p:sp>
        <p:nvSpPr>
          <p:cNvPr id="15" name="矩形 14"/>
          <p:cNvSpPr/>
          <p:nvPr/>
        </p:nvSpPr>
        <p:spPr>
          <a:xfrm>
            <a:off x="2877940" y="2492896"/>
            <a:ext cx="1478036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2843808" y="3501008"/>
                <a:ext cx="2885136" cy="4854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74320" lvl="1" indent="0">
                  <a:buNone/>
                </a:pPr>
                <a:r>
                  <a:rPr lang="en-US" altLang="zh-TW" dirty="0" smtClean="0"/>
                  <a:t>P(t1,t2 | d1) </a:t>
                </a:r>
                <a:r>
                  <a:rPr lang="en-US" altLang="zh-TW" dirty="0"/>
                  <a:t>= </a:t>
                </a:r>
                <a:r>
                  <a:rPr lang="en-US" altLang="zh-TW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dirty="0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b="0" i="1" dirty="0" smtClean="0">
                            <a:latin typeface="Cambria Math"/>
                          </a:rPr>
                          <m:t>4 </m:t>
                        </m:r>
                      </m:den>
                    </m:f>
                    <m:r>
                      <a:rPr lang="en-US" altLang="zh-TW" i="1" dirty="0">
                        <a:latin typeface="Cambria Math"/>
                      </a:rPr>
                      <m:t>∗</m:t>
                    </m:r>
                  </m:oMath>
                </a14:m>
                <a:r>
                  <a:rPr lang="en-US" altLang="zh-TW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TW" b="0" i="0" dirty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altLang="zh-TW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b="0" i="1" dirty="0" smtClean="0">
                            <a:latin typeface="Cambria Math"/>
                          </a:rPr>
                          <m:t>4</m:t>
                        </m:r>
                        <m:r>
                          <a:rPr lang="en-US" altLang="zh-TW" i="1" dirty="0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altLang="zh-TW" dirty="0" smtClean="0"/>
                  <a:t> </a:t>
                </a:r>
                <a:endParaRPr lang="en-US" altLang="zh-TW" dirty="0"/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3501008"/>
                <a:ext cx="2885136" cy="485454"/>
              </a:xfrm>
              <a:prstGeom prst="rect">
                <a:avLst/>
              </a:prstGeom>
              <a:blipFill rotWithShape="1">
                <a:blip r:embed="rId4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24" y="4449851"/>
            <a:ext cx="40481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323527" y="5031778"/>
                <a:ext cx="4536505" cy="1103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74320" lvl="1" indent="0">
                  <a:buNone/>
                </a:pPr>
                <a:r>
                  <a:rPr lang="en-US" altLang="zh-TW" sz="1600" dirty="0" smtClean="0"/>
                  <a:t>Assume: </a:t>
                </a:r>
                <a:r>
                  <a:rPr lang="el-GR" altLang="zh-TW" sz="1600" dirty="0" smtClean="0"/>
                  <a:t>α</a:t>
                </a:r>
                <a:r>
                  <a:rPr lang="en-US" altLang="zh-TW" sz="1600" dirty="0" smtClean="0"/>
                  <a:t> = 0.9 </a:t>
                </a:r>
              </a:p>
              <a:p>
                <a:pPr marL="274320" lvl="1" indent="0">
                  <a:buNone/>
                </a:pPr>
                <a:r>
                  <a:rPr lang="en-US" altLang="zh-TW" sz="1700" dirty="0" smtClean="0"/>
                  <a:t>P(t1, t2 | d4) </a:t>
                </a:r>
                <a:r>
                  <a:rPr lang="en-US" altLang="zh-TW" sz="1700" dirty="0"/>
                  <a:t>= </a:t>
                </a:r>
                <a:r>
                  <a:rPr lang="en-US" altLang="zh-TW" sz="1700" dirty="0" smtClean="0"/>
                  <a:t>[( 0.9 * </a:t>
                </a:r>
                <a14:m>
                  <m:oMath xmlns:m="http://schemas.openxmlformats.org/officeDocument/2006/math">
                    <m:r>
                      <a:rPr lang="en-US" altLang="zh-TW" sz="1700" b="0" i="0" dirty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altLang="zh-TW" sz="17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1700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altLang="zh-TW" sz="1700" b="0" i="1" dirty="0" smtClean="0">
                            <a:latin typeface="Cambria Math"/>
                          </a:rPr>
                          <m:t>4 </m:t>
                        </m:r>
                      </m:den>
                    </m:f>
                    <m:r>
                      <a:rPr lang="en-US" altLang="zh-TW" sz="1700" b="0" i="0" dirty="0" smtClean="0">
                        <a:latin typeface="Cambria Math"/>
                      </a:rPr>
                      <m:t> </m:t>
                    </m:r>
                    <m:r>
                      <a:rPr lang="en-US" altLang="zh-TW" sz="1700" b="0" i="1" dirty="0" smtClean="0">
                        <a:latin typeface="Cambria Math"/>
                      </a:rPr>
                      <m:t>)+</m:t>
                    </m:r>
                    <m:r>
                      <m:rPr>
                        <m:nor/>
                      </m:rPr>
                      <a:rPr lang="en-US" altLang="zh-TW" sz="1700" dirty="0"/>
                      <m:t>(0.</m:t>
                    </m:r>
                    <m:r>
                      <m:rPr>
                        <m:nor/>
                      </m:rPr>
                      <a:rPr lang="en-US" altLang="zh-TW" sz="1700" b="0" i="0" dirty="0" smtClean="0"/>
                      <m:t>1</m:t>
                    </m:r>
                    <m:r>
                      <a:rPr lang="en-US" altLang="zh-TW" sz="1700" i="1" dirty="0">
                        <a:latin typeface="Cambria Math"/>
                      </a:rPr>
                      <m:t>∗</m:t>
                    </m:r>
                    <m:f>
                      <m:fPr>
                        <m:ctrlPr>
                          <a:rPr lang="en-US" altLang="zh-TW" sz="17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1700" b="0" i="1" dirty="0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altLang="zh-TW" sz="1700" b="0" i="1" dirty="0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US" altLang="zh-TW" sz="1700" i="1" dirty="0">
                        <a:latin typeface="Cambria Math"/>
                      </a:rPr>
                      <m:t> )</m:t>
                    </m:r>
                  </m:oMath>
                </a14:m>
                <a:r>
                  <a:rPr lang="en-US" altLang="zh-TW" sz="1700" dirty="0" smtClean="0"/>
                  <a:t> ]  * </a:t>
                </a:r>
              </a:p>
              <a:p>
                <a:pPr marL="274320" lvl="1" indent="0">
                  <a:buNone/>
                </a:pPr>
                <a:r>
                  <a:rPr lang="en-US" altLang="zh-TW" sz="1700" dirty="0" smtClean="0"/>
                  <a:t>                        [( </a:t>
                </a:r>
                <a:r>
                  <a:rPr lang="en-US" altLang="zh-TW" sz="1700" dirty="0"/>
                  <a:t>0.9 *</a:t>
                </a:r>
                <a:r>
                  <a:rPr lang="en-US" altLang="zh-TW" sz="1700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7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1700" b="0" i="1" dirty="0" smtClean="0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US" altLang="zh-TW" sz="1700" i="1" dirty="0">
                            <a:latin typeface="Cambria Math"/>
                          </a:rPr>
                          <m:t>4 </m:t>
                        </m:r>
                      </m:den>
                    </m:f>
                    <m:r>
                      <a:rPr lang="en-US" altLang="zh-TW" sz="1700" i="1" dirty="0">
                        <a:latin typeface="Cambria Math"/>
                      </a:rPr>
                      <m:t>)+</m:t>
                    </m:r>
                    <m:r>
                      <m:rPr>
                        <m:nor/>
                      </m:rPr>
                      <a:rPr lang="en-US" altLang="zh-TW" sz="1700" b="0" i="0" dirty="0" smtClean="0">
                        <a:latin typeface="Cambria Math"/>
                      </a:rPr>
                      <m:t>(</m:t>
                    </m:r>
                    <m:r>
                      <m:rPr>
                        <m:nor/>
                      </m:rPr>
                      <a:rPr lang="en-US" altLang="zh-TW" sz="1700" dirty="0"/>
                      <m:t>0.</m:t>
                    </m:r>
                    <m:r>
                      <a:rPr lang="en-US" altLang="zh-TW" sz="1700" b="0" i="1" dirty="0" smtClean="0">
                        <a:latin typeface="Cambria Math"/>
                      </a:rPr>
                      <m:t>1</m:t>
                    </m:r>
                    <m:r>
                      <a:rPr lang="en-US" altLang="zh-TW" sz="1700" i="1" dirty="0">
                        <a:latin typeface="Cambria Math"/>
                      </a:rPr>
                      <m:t>∗</m:t>
                    </m:r>
                    <m:f>
                      <m:fPr>
                        <m:ctrlPr>
                          <a:rPr lang="en-US" altLang="zh-TW" sz="17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1700" b="0" i="1" dirty="0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sz="1700" b="0" i="1" dirty="0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US" altLang="zh-TW" sz="1700" i="1" dirty="0">
                        <a:latin typeface="Cambria Math"/>
                      </a:rPr>
                      <m:t> )</m:t>
                    </m:r>
                  </m:oMath>
                </a14:m>
                <a:r>
                  <a:rPr lang="en-US" altLang="zh-TW" sz="1700" dirty="0"/>
                  <a:t> ] </a:t>
                </a:r>
                <a:endParaRPr lang="en-US" altLang="zh-TW" sz="1700" dirty="0" smtClean="0"/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7" y="5031778"/>
                <a:ext cx="4536505" cy="1103444"/>
              </a:xfrm>
              <a:prstGeom prst="rect">
                <a:avLst/>
              </a:prstGeom>
              <a:blipFill rotWithShape="1">
                <a:blip r:embed="rId6"/>
                <a:stretch>
                  <a:fillRect t="-16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WITNESS RETRIEVAL AND RANKING</a:t>
            </a:r>
            <a:endParaRPr lang="zh-TW" altLang="en-US" dirty="0"/>
          </a:p>
        </p:txBody>
      </p:sp>
      <p:sp>
        <p:nvSpPr>
          <p:cNvPr id="20" name="矩形 19">
            <a:hlinkClick r:id="rId7" action="ppaction://hlinksldjump"/>
          </p:cNvPr>
          <p:cNvSpPr/>
          <p:nvPr/>
        </p:nvSpPr>
        <p:spPr>
          <a:xfrm>
            <a:off x="4139952" y="2924944"/>
            <a:ext cx="631129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555823" y="1412776"/>
            <a:ext cx="6808786" cy="567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dirty="0" smtClean="0"/>
              <a:t> </a:t>
            </a:r>
            <a:r>
              <a:rPr lang="en-US" altLang="zh-TW" dirty="0"/>
              <a:t>Query = { (JFK, </a:t>
            </a:r>
            <a:r>
              <a:rPr lang="en-US" altLang="zh-TW" dirty="0" err="1"/>
              <a:t>diedOn</a:t>
            </a:r>
            <a:r>
              <a:rPr lang="en-US" altLang="zh-TW" dirty="0"/>
              <a:t>, 1963-11-22), (JFK, </a:t>
            </a:r>
            <a:r>
              <a:rPr lang="en-US" altLang="zh-TW" dirty="0" err="1"/>
              <a:t>diedIn</a:t>
            </a:r>
            <a:r>
              <a:rPr lang="en-US" altLang="zh-TW" dirty="0"/>
              <a:t>, Dallas) </a:t>
            </a:r>
            <a:r>
              <a:rPr lang="en-US" altLang="zh-TW" dirty="0" smtClean="0"/>
              <a:t>}</a:t>
            </a:r>
            <a:endParaRPr lang="en-US" altLang="zh-TW" dirty="0"/>
          </a:p>
        </p:txBody>
      </p:sp>
      <p:sp>
        <p:nvSpPr>
          <p:cNvPr id="22" name="橢圓 21"/>
          <p:cNvSpPr/>
          <p:nvPr/>
        </p:nvSpPr>
        <p:spPr>
          <a:xfrm>
            <a:off x="2915816" y="1865282"/>
            <a:ext cx="701142" cy="39127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/>
              <a:t>t1</a:t>
            </a:r>
            <a:endParaRPr lang="zh-TW" altLang="en-US" sz="1400" dirty="0"/>
          </a:p>
        </p:txBody>
      </p:sp>
      <p:sp>
        <p:nvSpPr>
          <p:cNvPr id="24" name="橢圓 23"/>
          <p:cNvSpPr/>
          <p:nvPr/>
        </p:nvSpPr>
        <p:spPr>
          <a:xfrm>
            <a:off x="5738605" y="1873879"/>
            <a:ext cx="701142" cy="39127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/>
              <a:t>t2</a:t>
            </a:r>
            <a:endParaRPr lang="zh-TW" altLang="en-US" sz="1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49" y="3425696"/>
            <a:ext cx="2352675" cy="651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矩形 22"/>
          <p:cNvSpPr/>
          <p:nvPr/>
        </p:nvSpPr>
        <p:spPr>
          <a:xfrm>
            <a:off x="6855347" y="6109679"/>
            <a:ext cx="1749101" cy="4110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dirty="0" smtClean="0"/>
              <a:t>t1, t1, t1, t3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6334248" y="6109679"/>
            <a:ext cx="4700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 smtClean="0"/>
              <a:t>d</a:t>
            </a:r>
            <a:r>
              <a:rPr lang="en-US" altLang="zh-TW" sz="1600" dirty="0"/>
              <a:t>4</a:t>
            </a:r>
            <a:r>
              <a:rPr lang="en-US" altLang="zh-TW" sz="1600" dirty="0" smtClean="0"/>
              <a:t> 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35723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/>
      <p:bldP spid="18" grpId="0"/>
      <p:bldP spid="20" grpId="0" animBg="1"/>
      <p:bldP spid="20" grpId="1" animBg="1"/>
      <p:bldP spid="22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WITNESS RETRIEVAL AND RANKING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254460"/>
            <a:ext cx="8229600" cy="4222540"/>
          </a:xfrm>
        </p:spPr>
        <p:txBody>
          <a:bodyPr/>
          <a:lstStyle/>
          <a:p>
            <a:r>
              <a:rPr lang="en-US" altLang="zh-TW" i="1" dirty="0"/>
              <a:t>Unbiased </a:t>
            </a:r>
            <a:r>
              <a:rPr lang="en-US" altLang="zh-TW" i="1" dirty="0" smtClean="0"/>
              <a:t>Estimator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80928"/>
            <a:ext cx="3888432" cy="503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045" y="2420888"/>
            <a:ext cx="2576339" cy="65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29000"/>
            <a:ext cx="3179413" cy="382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矩形 10"/>
          <p:cNvSpPr/>
          <p:nvPr/>
        </p:nvSpPr>
        <p:spPr>
          <a:xfrm>
            <a:off x="5800205" y="4668927"/>
            <a:ext cx="3236292" cy="19464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/>
              <a:t>y</a:t>
            </a:r>
            <a:r>
              <a:rPr lang="en-US" altLang="zh-TW" baseline="-25000" dirty="0" smtClean="0"/>
              <a:t>1 </a:t>
            </a:r>
            <a:r>
              <a:rPr lang="en-US" altLang="zh-TW" i="1" dirty="0" smtClean="0"/>
              <a:t>= “X </a:t>
            </a:r>
            <a:r>
              <a:rPr lang="en-US" altLang="zh-TW" i="1" dirty="0"/>
              <a:t>was born in Y”</a:t>
            </a:r>
            <a:r>
              <a:rPr lang="en-US" altLang="zh-TW" dirty="0"/>
              <a:t>, </a:t>
            </a:r>
            <a:r>
              <a:rPr lang="en-US" altLang="zh-TW" dirty="0" smtClean="0"/>
              <a:t>  1</a:t>
            </a:r>
            <a:endParaRPr lang="en-US" altLang="zh-TW" dirty="0"/>
          </a:p>
          <a:p>
            <a:r>
              <a:rPr lang="en-US" altLang="zh-TW" dirty="0" smtClean="0"/>
              <a:t>y</a:t>
            </a:r>
            <a:r>
              <a:rPr lang="en-US" altLang="zh-TW" baseline="-25000" dirty="0" smtClean="0"/>
              <a:t>2 </a:t>
            </a:r>
            <a:r>
              <a:rPr lang="en-US" altLang="zh-TW" i="1" dirty="0" smtClean="0"/>
              <a:t>=“</a:t>
            </a:r>
            <a:r>
              <a:rPr lang="en-US" altLang="zh-TW" i="1" dirty="0"/>
              <a:t>Y, the birthplace of X</a:t>
            </a:r>
            <a:r>
              <a:rPr lang="en-US" altLang="zh-TW" i="1" dirty="0" smtClean="0"/>
              <a:t>” , 1</a:t>
            </a:r>
            <a:endParaRPr lang="en-US" altLang="zh-TW" i="1" dirty="0"/>
          </a:p>
          <a:p>
            <a:r>
              <a:rPr lang="en-US" altLang="zh-TW" dirty="0" smtClean="0"/>
              <a:t>y</a:t>
            </a:r>
            <a:r>
              <a:rPr lang="en-US" altLang="zh-TW" baseline="-25000" dirty="0" smtClean="0"/>
              <a:t>3 </a:t>
            </a:r>
            <a:r>
              <a:rPr lang="en-US" altLang="zh-TW" i="1" dirty="0"/>
              <a:t>=</a:t>
            </a:r>
            <a:r>
              <a:rPr lang="en-US" altLang="zh-TW" i="1" dirty="0" smtClean="0"/>
              <a:t> “ </a:t>
            </a:r>
            <a:r>
              <a:rPr lang="en-US" altLang="zh-TW" i="1" dirty="0"/>
              <a:t>X is leader of Y </a:t>
            </a:r>
            <a:r>
              <a:rPr lang="en-US" altLang="zh-TW" i="1" dirty="0" smtClean="0"/>
              <a:t>” , 1</a:t>
            </a:r>
            <a:endParaRPr lang="en-US" altLang="zh-TW" i="1" dirty="0"/>
          </a:p>
          <a:p>
            <a:r>
              <a:rPr lang="en-US" altLang="zh-TW" dirty="0" smtClean="0"/>
              <a:t>y</a:t>
            </a:r>
            <a:r>
              <a:rPr lang="en-US" altLang="zh-TW" baseline="-25000" dirty="0" smtClean="0"/>
              <a:t>4 </a:t>
            </a:r>
            <a:r>
              <a:rPr lang="en-US" altLang="zh-TW" i="1" dirty="0"/>
              <a:t>= </a:t>
            </a:r>
            <a:r>
              <a:rPr lang="en-US" altLang="zh-TW" i="1" dirty="0" smtClean="0"/>
              <a:t>“ </a:t>
            </a:r>
            <a:r>
              <a:rPr lang="en-US" altLang="zh-TW" i="1" dirty="0"/>
              <a:t>X died on Y ” </a:t>
            </a:r>
            <a:r>
              <a:rPr lang="en-US" altLang="zh-TW" i="1" dirty="0" smtClean="0"/>
              <a:t> , 4</a:t>
            </a:r>
            <a:endParaRPr lang="en-US" altLang="zh-TW" i="1" dirty="0"/>
          </a:p>
          <a:p>
            <a:r>
              <a:rPr lang="en-US" altLang="zh-TW" dirty="0" smtClean="0"/>
              <a:t>y</a:t>
            </a:r>
            <a:r>
              <a:rPr lang="en-US" altLang="zh-TW" baseline="-25000" dirty="0" smtClean="0"/>
              <a:t>5 </a:t>
            </a:r>
            <a:r>
              <a:rPr lang="en-US" altLang="zh-TW" i="1" dirty="0"/>
              <a:t>= X</a:t>
            </a:r>
            <a:r>
              <a:rPr lang="zh-TW" altLang="en-US" i="1" dirty="0" smtClean="0"/>
              <a:t> </a:t>
            </a:r>
            <a:r>
              <a:rPr lang="en-US" altLang="zh-TW" i="1" dirty="0"/>
              <a:t>died in  Y </a:t>
            </a:r>
            <a:r>
              <a:rPr lang="en-US" altLang="zh-TW" i="1" dirty="0" smtClean="0"/>
              <a:t>”  , 3</a:t>
            </a:r>
            <a:endParaRPr lang="zh-TW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7184044" y="4314582"/>
            <a:ext cx="4122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 smtClean="0"/>
              <a:t>d1</a:t>
            </a:r>
            <a:endParaRPr lang="zh-TW" alt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5398021" y="3068960"/>
                <a:ext cx="2492748" cy="12965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74320" lvl="1" indent="0">
                  <a:buNone/>
                </a:pPr>
                <a:r>
                  <a:rPr lang="en-US" altLang="zh-TW" dirty="0" smtClean="0"/>
                  <a:t>P(y1 | d1) </a:t>
                </a:r>
                <a:r>
                  <a:rPr lang="en-US" altLang="zh-TW" dirty="0"/>
                  <a:t>= </a:t>
                </a:r>
                <a:r>
                  <a:rPr lang="en-US" altLang="zh-TW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b="0" i="1" dirty="0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en-US" altLang="zh-TW" b="0" dirty="0" smtClean="0"/>
              </a:p>
              <a:p>
                <a:pPr marL="274320" lvl="1"/>
                <a:r>
                  <a:rPr lang="en-US" altLang="zh-TW" dirty="0" smtClean="0"/>
                  <a:t>P(y2 </a:t>
                </a:r>
                <a:r>
                  <a:rPr lang="en-US" altLang="zh-TW" dirty="0"/>
                  <a:t>| </a:t>
                </a:r>
                <a:r>
                  <a:rPr lang="en-US" altLang="zh-TW" dirty="0" smtClean="0"/>
                  <a:t>d1) </a:t>
                </a:r>
                <a:r>
                  <a:rPr lang="en-US" altLang="zh-TW" dirty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i="1" dirty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en-US" altLang="zh-TW" dirty="0" smtClean="0"/>
              </a:p>
              <a:p>
                <a:pPr marL="274320" lvl="1"/>
                <a:r>
                  <a:rPr lang="en-US" altLang="zh-TW" dirty="0" smtClean="0"/>
                  <a:t>P(y5 </a:t>
                </a:r>
                <a:r>
                  <a:rPr lang="en-US" altLang="zh-TW" dirty="0"/>
                  <a:t>| </a:t>
                </a:r>
                <a:r>
                  <a:rPr lang="en-US" altLang="zh-TW" dirty="0" smtClean="0"/>
                  <a:t>d1) </a:t>
                </a:r>
                <a:r>
                  <a:rPr lang="en-US" altLang="zh-TW" dirty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altLang="zh-TW" i="1" dirty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en-US" altLang="zh-TW" dirty="0"/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8021" y="3068960"/>
                <a:ext cx="2492748" cy="129657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矩形 13"/>
          <p:cNvSpPr/>
          <p:nvPr/>
        </p:nvSpPr>
        <p:spPr>
          <a:xfrm>
            <a:off x="575595" y="1484784"/>
            <a:ext cx="6808786" cy="567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dirty="0" smtClean="0"/>
              <a:t> </a:t>
            </a:r>
            <a:r>
              <a:rPr lang="en-US" altLang="zh-TW" dirty="0"/>
              <a:t>Query = { (JFK, </a:t>
            </a:r>
            <a:r>
              <a:rPr lang="en-US" altLang="zh-TW" dirty="0" err="1"/>
              <a:t>diedOn</a:t>
            </a:r>
            <a:r>
              <a:rPr lang="en-US" altLang="zh-TW" dirty="0"/>
              <a:t>, 1963-11-22), (JFK, </a:t>
            </a:r>
            <a:r>
              <a:rPr lang="en-US" altLang="zh-TW" dirty="0" err="1"/>
              <a:t>diedIn</a:t>
            </a:r>
            <a:r>
              <a:rPr lang="en-US" altLang="zh-TW" dirty="0"/>
              <a:t>, Dallas) </a:t>
            </a:r>
            <a:r>
              <a:rPr lang="en-US" altLang="zh-TW" dirty="0" smtClean="0"/>
              <a:t>}</a:t>
            </a:r>
            <a:endParaRPr lang="en-US" altLang="zh-TW" dirty="0"/>
          </a:p>
        </p:txBody>
      </p:sp>
      <p:sp>
        <p:nvSpPr>
          <p:cNvPr id="15" name="橢圓 14"/>
          <p:cNvSpPr/>
          <p:nvPr/>
        </p:nvSpPr>
        <p:spPr>
          <a:xfrm>
            <a:off x="2915816" y="1895906"/>
            <a:ext cx="701142" cy="39127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/>
              <a:t>t1</a:t>
            </a:r>
            <a:endParaRPr lang="zh-TW" altLang="en-US" sz="1400" dirty="0"/>
          </a:p>
        </p:txBody>
      </p:sp>
      <p:sp>
        <p:nvSpPr>
          <p:cNvPr id="16" name="橢圓 15"/>
          <p:cNvSpPr/>
          <p:nvPr/>
        </p:nvSpPr>
        <p:spPr>
          <a:xfrm>
            <a:off x="5652120" y="1903546"/>
            <a:ext cx="701142" cy="39127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/>
              <a:t>t2</a:t>
            </a:r>
            <a:endParaRPr lang="zh-TW" altLang="en-US" sz="1400" dirty="0"/>
          </a:p>
        </p:txBody>
      </p:sp>
      <p:sp>
        <p:nvSpPr>
          <p:cNvPr id="17" name="矩形 16"/>
          <p:cNvSpPr/>
          <p:nvPr/>
        </p:nvSpPr>
        <p:spPr>
          <a:xfrm>
            <a:off x="-144016" y="4005064"/>
            <a:ext cx="57961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>
              <a:buNone/>
            </a:pPr>
            <a:r>
              <a:rPr lang="en-US" altLang="zh-TW" sz="1700" dirty="0" smtClean="0"/>
              <a:t>P(t1 | y1) = </a:t>
            </a:r>
            <a:r>
              <a:rPr lang="en-US" altLang="zh-TW" sz="1700" dirty="0" err="1" smtClean="0"/>
              <a:t>conf</a:t>
            </a:r>
            <a:r>
              <a:rPr lang="en-US" altLang="zh-TW" sz="1700" dirty="0" smtClean="0"/>
              <a:t>(</a:t>
            </a:r>
            <a:r>
              <a:rPr lang="en-US" altLang="zh-TW" sz="1700" i="1" dirty="0" smtClean="0"/>
              <a:t>“X </a:t>
            </a:r>
            <a:r>
              <a:rPr lang="en-US" altLang="zh-TW" sz="1700" i="1" dirty="0"/>
              <a:t>died on </a:t>
            </a:r>
            <a:r>
              <a:rPr lang="en-US" altLang="zh-TW" sz="1700" i="1" dirty="0" smtClean="0"/>
              <a:t>Y” </a:t>
            </a:r>
            <a:r>
              <a:rPr lang="en-US" altLang="zh-TW" sz="1700" dirty="0" smtClean="0"/>
              <a:t>,</a:t>
            </a:r>
            <a:r>
              <a:rPr lang="en-US" altLang="zh-TW" sz="1700" i="1" dirty="0" smtClean="0"/>
              <a:t> </a:t>
            </a:r>
            <a:r>
              <a:rPr lang="en-US" altLang="zh-TW" sz="1700" i="1" dirty="0"/>
              <a:t>“X was born in Y”</a:t>
            </a:r>
            <a:r>
              <a:rPr lang="en-US" altLang="zh-TW" sz="1700" dirty="0"/>
              <a:t> ) </a:t>
            </a:r>
            <a:endParaRPr lang="en-US" altLang="zh-TW" sz="1700" dirty="0" smtClean="0"/>
          </a:p>
          <a:p>
            <a:pPr marL="274320" lvl="1" indent="0">
              <a:buNone/>
            </a:pPr>
            <a:r>
              <a:rPr lang="en-US" altLang="zh-TW" sz="1700" dirty="0" smtClean="0"/>
              <a:t>P(t1</a:t>
            </a:r>
            <a:r>
              <a:rPr lang="en-US" altLang="zh-TW" sz="1700" dirty="0"/>
              <a:t> | </a:t>
            </a:r>
            <a:r>
              <a:rPr lang="en-US" altLang="zh-TW" sz="1700" dirty="0" smtClean="0"/>
              <a:t>y2) = </a:t>
            </a:r>
            <a:r>
              <a:rPr lang="en-US" altLang="zh-TW" sz="1700" dirty="0" err="1" smtClean="0"/>
              <a:t>conf</a:t>
            </a:r>
            <a:r>
              <a:rPr lang="en-US" altLang="zh-TW" sz="1700" dirty="0" smtClean="0"/>
              <a:t> </a:t>
            </a:r>
            <a:r>
              <a:rPr lang="en-US" altLang="zh-TW" sz="1700" dirty="0"/>
              <a:t>(</a:t>
            </a:r>
            <a:r>
              <a:rPr lang="en-US" altLang="zh-TW" sz="1700" i="1" dirty="0"/>
              <a:t>“X died on Y” </a:t>
            </a:r>
            <a:r>
              <a:rPr lang="en-US" altLang="zh-TW" sz="1700" dirty="0"/>
              <a:t>,</a:t>
            </a:r>
            <a:r>
              <a:rPr lang="en-US" altLang="zh-TW" sz="1700" i="1" dirty="0"/>
              <a:t> </a:t>
            </a:r>
            <a:r>
              <a:rPr lang="en-US" altLang="zh-TW" sz="1700" i="1" dirty="0" smtClean="0"/>
              <a:t>“</a:t>
            </a:r>
            <a:r>
              <a:rPr lang="en-US" altLang="zh-TW" sz="1700" i="1" dirty="0"/>
              <a:t>Y, the birthplace of X</a:t>
            </a:r>
            <a:r>
              <a:rPr lang="en-US" altLang="zh-TW" sz="1700" i="1" dirty="0" smtClean="0"/>
              <a:t>”</a:t>
            </a:r>
            <a:r>
              <a:rPr lang="en-US" altLang="zh-TW" sz="1700" dirty="0" smtClean="0"/>
              <a:t> )</a:t>
            </a:r>
          </a:p>
          <a:p>
            <a:pPr marL="274320" lvl="1" indent="0" algn="ctr">
              <a:buNone/>
            </a:pPr>
            <a:r>
              <a:rPr lang="en-US" altLang="zh-TW" sz="1700" dirty="0" smtClean="0"/>
              <a:t>………………</a:t>
            </a:r>
          </a:p>
          <a:p>
            <a:pPr marL="274320" lvl="1" indent="0">
              <a:buNone/>
            </a:pPr>
            <a:r>
              <a:rPr lang="en-US" altLang="zh-TW" sz="1700" dirty="0" smtClean="0"/>
              <a:t>P(t2 </a:t>
            </a:r>
            <a:r>
              <a:rPr lang="en-US" altLang="zh-TW" sz="1700" dirty="0"/>
              <a:t>| </a:t>
            </a:r>
            <a:r>
              <a:rPr lang="en-US" altLang="zh-TW" sz="1700" dirty="0" smtClean="0"/>
              <a:t>y4) </a:t>
            </a:r>
            <a:r>
              <a:rPr lang="en-US" altLang="zh-TW" sz="1700" dirty="0"/>
              <a:t>= </a:t>
            </a:r>
            <a:r>
              <a:rPr lang="en-US" altLang="zh-TW" sz="1700" dirty="0" err="1" smtClean="0"/>
              <a:t>conf</a:t>
            </a:r>
            <a:r>
              <a:rPr lang="en-US" altLang="zh-TW" sz="1700" dirty="0" smtClean="0"/>
              <a:t>(</a:t>
            </a:r>
            <a:r>
              <a:rPr lang="en-US" altLang="zh-TW" sz="1700" i="1" dirty="0" smtClean="0"/>
              <a:t>“</a:t>
            </a:r>
            <a:r>
              <a:rPr lang="en-US" altLang="zh-TW" sz="1700" i="1" dirty="0"/>
              <a:t>X died </a:t>
            </a:r>
            <a:r>
              <a:rPr lang="en-US" altLang="zh-TW" sz="1700" i="1" dirty="0" smtClean="0"/>
              <a:t>in </a:t>
            </a:r>
            <a:r>
              <a:rPr lang="en-US" altLang="zh-TW" sz="1700" i="1" dirty="0"/>
              <a:t>Y” </a:t>
            </a:r>
            <a:r>
              <a:rPr lang="en-US" altLang="zh-TW" sz="1700" i="1" dirty="0" smtClean="0"/>
              <a:t> </a:t>
            </a:r>
            <a:r>
              <a:rPr lang="en-US" altLang="zh-TW" sz="1700" dirty="0" smtClean="0"/>
              <a:t>,</a:t>
            </a:r>
            <a:r>
              <a:rPr lang="en-US" altLang="zh-TW" sz="1700" i="1" dirty="0" smtClean="0"/>
              <a:t> </a:t>
            </a:r>
            <a:r>
              <a:rPr lang="en-US" altLang="zh-TW" sz="1700" i="1" dirty="0"/>
              <a:t>“X </a:t>
            </a:r>
            <a:r>
              <a:rPr lang="en-US" altLang="zh-TW" sz="1700" i="1" dirty="0" smtClean="0"/>
              <a:t>died on </a:t>
            </a:r>
            <a:r>
              <a:rPr lang="en-US" altLang="zh-TW" sz="1700" i="1" dirty="0"/>
              <a:t>Y”</a:t>
            </a:r>
            <a:r>
              <a:rPr lang="en-US" altLang="zh-TW" sz="1700" dirty="0"/>
              <a:t> ) </a:t>
            </a:r>
          </a:p>
          <a:p>
            <a:pPr marL="274320" lvl="1" indent="0">
              <a:buNone/>
            </a:pPr>
            <a:r>
              <a:rPr lang="en-US" altLang="zh-TW" sz="1700" dirty="0" smtClean="0"/>
              <a:t>P(t2 </a:t>
            </a:r>
            <a:r>
              <a:rPr lang="en-US" altLang="zh-TW" sz="1700" dirty="0"/>
              <a:t>| </a:t>
            </a:r>
            <a:r>
              <a:rPr lang="en-US" altLang="zh-TW" sz="1700" dirty="0" smtClean="0"/>
              <a:t>y5) </a:t>
            </a:r>
            <a:r>
              <a:rPr lang="en-US" altLang="zh-TW" sz="1700" dirty="0"/>
              <a:t>= </a:t>
            </a:r>
            <a:r>
              <a:rPr lang="en-US" altLang="zh-TW" sz="1700" dirty="0" err="1" smtClean="0"/>
              <a:t>conf</a:t>
            </a:r>
            <a:r>
              <a:rPr lang="en-US" altLang="zh-TW" sz="1700" dirty="0" smtClean="0"/>
              <a:t>(</a:t>
            </a:r>
            <a:r>
              <a:rPr lang="en-US" altLang="zh-TW" sz="1700" i="1" dirty="0" smtClean="0"/>
              <a:t>“</a:t>
            </a:r>
            <a:r>
              <a:rPr lang="en-US" altLang="zh-TW" sz="1700" i="1" dirty="0"/>
              <a:t>X died </a:t>
            </a:r>
            <a:r>
              <a:rPr lang="en-US" altLang="zh-TW" sz="1700" i="1" dirty="0" smtClean="0"/>
              <a:t>in </a:t>
            </a:r>
            <a:r>
              <a:rPr lang="en-US" altLang="zh-TW" sz="1700" i="1" dirty="0"/>
              <a:t>Y” </a:t>
            </a:r>
            <a:r>
              <a:rPr lang="en-US" altLang="zh-TW" sz="1700" dirty="0"/>
              <a:t>,</a:t>
            </a:r>
            <a:r>
              <a:rPr lang="en-US" altLang="zh-TW" sz="1700" i="1" dirty="0"/>
              <a:t> </a:t>
            </a:r>
            <a:r>
              <a:rPr lang="en-US" altLang="zh-TW" sz="1700" i="1" dirty="0" smtClean="0"/>
              <a:t>“</a:t>
            </a:r>
            <a:r>
              <a:rPr lang="en-US" altLang="zh-TW" sz="1700" i="1" dirty="0"/>
              <a:t>X died </a:t>
            </a:r>
            <a:r>
              <a:rPr lang="en-US" altLang="zh-TW" sz="1700" i="1" dirty="0" smtClean="0"/>
              <a:t>in </a:t>
            </a:r>
            <a:r>
              <a:rPr lang="en-US" altLang="zh-TW" sz="1700" i="1" dirty="0"/>
              <a:t>Y</a:t>
            </a:r>
            <a:r>
              <a:rPr lang="en-US" altLang="zh-TW" sz="1700" i="1" dirty="0" smtClean="0"/>
              <a:t>”</a:t>
            </a:r>
            <a:r>
              <a:rPr lang="en-US" altLang="zh-TW" sz="1700" dirty="0" smtClean="0"/>
              <a:t> </a:t>
            </a:r>
            <a:r>
              <a:rPr lang="en-US" altLang="zh-TW" sz="1700" dirty="0"/>
              <a:t>)</a:t>
            </a:r>
          </a:p>
          <a:p>
            <a:pPr marL="274320" lvl="1" indent="0" algn="ctr">
              <a:buNone/>
            </a:pPr>
            <a:r>
              <a:rPr lang="en-US" altLang="zh-TW" sz="1500" dirty="0" smtClean="0"/>
              <a:t> </a:t>
            </a:r>
            <a:endParaRPr lang="en-US" altLang="zh-TW" sz="1500" dirty="0"/>
          </a:p>
        </p:txBody>
      </p:sp>
      <p:sp>
        <p:nvSpPr>
          <p:cNvPr id="20" name="矩形 19">
            <a:hlinkClick r:id="rId6" action="ppaction://hlinksldjump"/>
          </p:cNvPr>
          <p:cNvSpPr/>
          <p:nvPr/>
        </p:nvSpPr>
        <p:spPr>
          <a:xfrm>
            <a:off x="1612743" y="2755080"/>
            <a:ext cx="1591105" cy="5293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>
            <a:hlinkClick r:id="rId6" action="ppaction://hlinksldjump"/>
          </p:cNvPr>
          <p:cNvSpPr/>
          <p:nvPr/>
        </p:nvSpPr>
        <p:spPr>
          <a:xfrm>
            <a:off x="3179480" y="2780929"/>
            <a:ext cx="1032480" cy="5035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>
            <a:hlinkClick r:id="rId6" action="ppaction://hlinksldjump"/>
          </p:cNvPr>
          <p:cNvSpPr/>
          <p:nvPr/>
        </p:nvSpPr>
        <p:spPr>
          <a:xfrm>
            <a:off x="97218" y="3947598"/>
            <a:ext cx="5016701" cy="4160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>
            <a:hlinkClick r:id="rId6" action="ppaction://hlinksldjump"/>
          </p:cNvPr>
          <p:cNvSpPr/>
          <p:nvPr/>
        </p:nvSpPr>
        <p:spPr>
          <a:xfrm>
            <a:off x="123154" y="4289620"/>
            <a:ext cx="5528966" cy="4160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>
            <a:hlinkClick r:id="rId6" action="ppaction://hlinksldjump"/>
          </p:cNvPr>
          <p:cNvSpPr/>
          <p:nvPr/>
        </p:nvSpPr>
        <p:spPr>
          <a:xfrm>
            <a:off x="5652119" y="3441260"/>
            <a:ext cx="1944217" cy="5063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>
            <a:hlinkClick r:id="rId6" action="ppaction://hlinksldjump"/>
          </p:cNvPr>
          <p:cNvSpPr/>
          <p:nvPr/>
        </p:nvSpPr>
        <p:spPr>
          <a:xfrm>
            <a:off x="5652119" y="3093914"/>
            <a:ext cx="1944217" cy="47910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454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  <p:bldP spid="16" grpId="0" animBg="1"/>
      <p:bldP spid="17" grpId="0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4" grpId="0" animBg="1"/>
      <p:bldP spid="25" grpId="0" animBg="1"/>
      <p:bldP spid="28" grpId="0" animBg="1"/>
      <p:bldP spid="2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WITNESS RETRIEVAL AND RANKING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181200"/>
            <a:ext cx="8229600" cy="4488160"/>
          </a:xfrm>
        </p:spPr>
        <p:txBody>
          <a:bodyPr/>
          <a:lstStyle/>
          <a:p>
            <a:r>
              <a:rPr lang="en-US" altLang="zh-TW" i="1" dirty="0" smtClean="0"/>
              <a:t>Entity-Biased Estimator</a:t>
            </a:r>
            <a:endParaRPr lang="en-US" altLang="zh-TW" i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14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28" y="2708920"/>
            <a:ext cx="65913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5"/>
          <p:cNvSpPr/>
          <p:nvPr/>
        </p:nvSpPr>
        <p:spPr>
          <a:xfrm>
            <a:off x="1808164" y="2717150"/>
            <a:ext cx="1224136" cy="4958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28" y="3231718"/>
            <a:ext cx="2549859" cy="68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矩形 7"/>
          <p:cNvSpPr/>
          <p:nvPr/>
        </p:nvSpPr>
        <p:spPr>
          <a:xfrm>
            <a:off x="6300192" y="3933056"/>
            <a:ext cx="2592288" cy="26642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i="1" dirty="0" smtClean="0"/>
              <a:t>“JFK”  </a:t>
            </a:r>
            <a:r>
              <a:rPr lang="en-US" altLang="zh-TW" dirty="0" smtClean="0"/>
              <a:t>, 5</a:t>
            </a:r>
            <a:endParaRPr lang="en-US" altLang="zh-TW" dirty="0"/>
          </a:p>
          <a:p>
            <a:r>
              <a:rPr lang="en-US" altLang="zh-TW" i="1" dirty="0" smtClean="0"/>
              <a:t>“</a:t>
            </a:r>
            <a:r>
              <a:rPr lang="en-US" altLang="zh-TW" dirty="0"/>
              <a:t>1963-11-22</a:t>
            </a:r>
            <a:r>
              <a:rPr lang="en-US" altLang="zh-TW" i="1" dirty="0" smtClean="0"/>
              <a:t>” ,   4</a:t>
            </a:r>
            <a:endParaRPr lang="en-US" altLang="zh-TW" i="1" dirty="0"/>
          </a:p>
          <a:p>
            <a:r>
              <a:rPr lang="en-US" altLang="zh-TW" i="1" dirty="0" smtClean="0"/>
              <a:t>“</a:t>
            </a:r>
            <a:r>
              <a:rPr lang="en-US" altLang="zh-TW" dirty="0"/>
              <a:t>Dallas</a:t>
            </a:r>
            <a:r>
              <a:rPr lang="en-US" altLang="zh-TW" i="1" dirty="0" smtClean="0"/>
              <a:t>” ,   7</a:t>
            </a:r>
            <a:endParaRPr lang="en-US" altLang="zh-TW" i="1" dirty="0"/>
          </a:p>
          <a:p>
            <a:r>
              <a:rPr lang="en-US" altLang="zh-TW" i="1" dirty="0" smtClean="0"/>
              <a:t>“David Beckham” , 2</a:t>
            </a:r>
            <a:endParaRPr lang="en-US" altLang="zh-TW" i="1" dirty="0"/>
          </a:p>
          <a:p>
            <a:r>
              <a:rPr lang="en-US" altLang="zh-TW" i="1" dirty="0"/>
              <a:t>“ </a:t>
            </a:r>
            <a:r>
              <a:rPr lang="en-US" altLang="zh-TW" i="1" dirty="0" smtClean="0"/>
              <a:t>England” , 2</a:t>
            </a:r>
            <a:endParaRPr lang="zh-TW" altLang="en-US" dirty="0"/>
          </a:p>
          <a:p>
            <a:pPr algn="ctr"/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7390190" y="3499148"/>
            <a:ext cx="4122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 smtClean="0"/>
              <a:t>d1</a:t>
            </a:r>
            <a:endParaRPr lang="zh-TW" alt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467544" y="4033547"/>
                <a:ext cx="4292948" cy="15780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74320" lvl="1" indent="0">
                  <a:buNone/>
                </a:pPr>
                <a:r>
                  <a:rPr lang="en-US" altLang="zh-TW" dirty="0" smtClean="0"/>
                  <a:t>P( s =</a:t>
                </a:r>
                <a:r>
                  <a:rPr lang="en-US" altLang="zh-TW" i="1" dirty="0" smtClean="0"/>
                  <a:t> </a:t>
                </a:r>
                <a:r>
                  <a:rPr lang="en-US" altLang="zh-TW" i="1" dirty="0"/>
                  <a:t>“JFK”</a:t>
                </a:r>
                <a:r>
                  <a:rPr lang="en-US" altLang="zh-TW" dirty="0" smtClean="0"/>
                  <a:t>     | d1) </a:t>
                </a:r>
                <a:r>
                  <a:rPr lang="en-US" altLang="zh-TW" dirty="0"/>
                  <a:t>= </a:t>
                </a:r>
                <a:r>
                  <a:rPr lang="en-US" altLang="zh-TW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dirty="0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altLang="zh-TW" b="0" i="1" dirty="0" smtClean="0">
                            <a:latin typeface="Cambria Math"/>
                          </a:rPr>
                          <m:t>20</m:t>
                        </m:r>
                      </m:den>
                    </m:f>
                  </m:oMath>
                </a14:m>
                <a:endParaRPr lang="en-US" altLang="zh-TW" b="0" dirty="0" smtClean="0"/>
              </a:p>
              <a:p>
                <a:pPr marL="274320" lvl="1" indent="0">
                  <a:buNone/>
                </a:pPr>
                <a:r>
                  <a:rPr lang="en-US" altLang="zh-TW" dirty="0"/>
                  <a:t>P( </a:t>
                </a:r>
                <a:r>
                  <a:rPr lang="en-US" altLang="zh-TW" dirty="0" smtClean="0"/>
                  <a:t>o = </a:t>
                </a:r>
                <a:r>
                  <a:rPr lang="en-US" altLang="zh-TW" i="1" dirty="0" smtClean="0"/>
                  <a:t>“</a:t>
                </a:r>
                <a:r>
                  <a:rPr lang="en-US" altLang="zh-TW" dirty="0"/>
                  <a:t>1963-11-22</a:t>
                </a:r>
                <a:r>
                  <a:rPr lang="en-US" altLang="zh-TW" i="1" dirty="0"/>
                  <a:t>” </a:t>
                </a:r>
                <a:r>
                  <a:rPr lang="en-US" altLang="zh-TW" dirty="0" smtClean="0"/>
                  <a:t> </a:t>
                </a:r>
                <a:r>
                  <a:rPr lang="en-US" altLang="zh-TW" dirty="0"/>
                  <a:t>| d1)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dirty="0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altLang="zh-TW" i="1" dirty="0">
                            <a:latin typeface="Cambria Math"/>
                          </a:rPr>
                          <m:t>20</m:t>
                        </m:r>
                      </m:den>
                    </m:f>
                  </m:oMath>
                </a14:m>
                <a:endParaRPr lang="en-US" altLang="zh-TW" dirty="0"/>
              </a:p>
              <a:p>
                <a:pPr marL="274320" lvl="1" indent="0">
                  <a:buNone/>
                </a:pPr>
                <a:r>
                  <a:rPr lang="en-US" altLang="zh-TW" dirty="0"/>
                  <a:t>P( o = </a:t>
                </a:r>
                <a:r>
                  <a:rPr lang="en-US" altLang="zh-TW" i="1" dirty="0" smtClean="0"/>
                  <a:t>“</a:t>
                </a:r>
                <a:r>
                  <a:rPr lang="en-US" altLang="zh-TW" dirty="0"/>
                  <a:t>Dallas</a:t>
                </a:r>
                <a:r>
                  <a:rPr lang="en-US" altLang="zh-TW" i="1" dirty="0" smtClean="0"/>
                  <a:t> </a:t>
                </a:r>
                <a:r>
                  <a:rPr lang="en-US" altLang="zh-TW" dirty="0" smtClean="0"/>
                  <a:t> </a:t>
                </a:r>
                <a:r>
                  <a:rPr lang="en-US" altLang="zh-TW" dirty="0"/>
                  <a:t>| d1)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dirty="0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altLang="zh-TW" i="1" dirty="0">
                            <a:latin typeface="Cambria Math"/>
                          </a:rPr>
                          <m:t>20</m:t>
                        </m:r>
                      </m:den>
                    </m:f>
                  </m:oMath>
                </a14:m>
                <a:endParaRPr lang="en-US" altLang="zh-TW" dirty="0"/>
              </a:p>
              <a:p>
                <a:pPr marL="274320" lvl="1" indent="0">
                  <a:buNone/>
                </a:pPr>
                <a:endParaRPr lang="en-US" altLang="zh-TW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33547"/>
                <a:ext cx="4292948" cy="157806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矩形 10"/>
          <p:cNvSpPr/>
          <p:nvPr/>
        </p:nvSpPr>
        <p:spPr>
          <a:xfrm>
            <a:off x="581404" y="1412776"/>
            <a:ext cx="6808786" cy="567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dirty="0" smtClean="0"/>
              <a:t> </a:t>
            </a:r>
            <a:r>
              <a:rPr lang="en-US" altLang="zh-TW" dirty="0"/>
              <a:t>Query = { (JFK, </a:t>
            </a:r>
            <a:r>
              <a:rPr lang="en-US" altLang="zh-TW" dirty="0" err="1"/>
              <a:t>diedOn</a:t>
            </a:r>
            <a:r>
              <a:rPr lang="en-US" altLang="zh-TW" dirty="0"/>
              <a:t>, 1963-11-22), (JFK, </a:t>
            </a:r>
            <a:r>
              <a:rPr lang="en-US" altLang="zh-TW" dirty="0" err="1"/>
              <a:t>diedIn</a:t>
            </a:r>
            <a:r>
              <a:rPr lang="en-US" altLang="zh-TW" dirty="0"/>
              <a:t>, Dallas) </a:t>
            </a:r>
            <a:r>
              <a:rPr lang="en-US" altLang="zh-TW" dirty="0" smtClean="0"/>
              <a:t>}</a:t>
            </a:r>
            <a:endParaRPr lang="en-US" altLang="zh-TW" dirty="0"/>
          </a:p>
        </p:txBody>
      </p:sp>
      <p:sp>
        <p:nvSpPr>
          <p:cNvPr id="12" name="橢圓 11"/>
          <p:cNvSpPr/>
          <p:nvPr/>
        </p:nvSpPr>
        <p:spPr>
          <a:xfrm>
            <a:off x="2915816" y="1895906"/>
            <a:ext cx="701142" cy="39127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/>
              <a:t>t1</a:t>
            </a:r>
            <a:endParaRPr lang="zh-TW" altLang="en-US" sz="1400" dirty="0"/>
          </a:p>
        </p:txBody>
      </p:sp>
      <p:sp>
        <p:nvSpPr>
          <p:cNvPr id="13" name="橢圓 12"/>
          <p:cNvSpPr/>
          <p:nvPr/>
        </p:nvSpPr>
        <p:spPr>
          <a:xfrm>
            <a:off x="5652120" y="1903546"/>
            <a:ext cx="701142" cy="39127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/>
              <a:t>t2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1317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 - Parameter </a:t>
            </a:r>
            <a:r>
              <a:rPr lang="en-US" altLang="zh-TW" dirty="0"/>
              <a:t>Analysis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15</a:t>
            </a:fld>
            <a:endParaRPr lang="zh-TW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9" y="1556792"/>
            <a:ext cx="8917209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21088"/>
            <a:ext cx="7972726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941168"/>
            <a:ext cx="510056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矩形 8"/>
          <p:cNvSpPr/>
          <p:nvPr/>
        </p:nvSpPr>
        <p:spPr>
          <a:xfrm>
            <a:off x="3851920" y="4221088"/>
            <a:ext cx="1584175" cy="567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588224" y="4204230"/>
            <a:ext cx="576064" cy="567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5690592"/>
            <a:ext cx="3888432" cy="503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矩形 11"/>
          <p:cNvSpPr/>
          <p:nvPr/>
        </p:nvSpPr>
        <p:spPr>
          <a:xfrm>
            <a:off x="2009714" y="5661248"/>
            <a:ext cx="1626181" cy="5328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079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80248"/>
          </a:xfrm>
        </p:spPr>
        <p:txBody>
          <a:bodyPr>
            <a:normAutofit/>
          </a:bodyPr>
          <a:lstStyle/>
          <a:p>
            <a:r>
              <a:rPr lang="en-US" altLang="zh-TW" sz="1800" dirty="0" smtClean="0"/>
              <a:t>Persuade : aims </a:t>
            </a:r>
            <a:r>
              <a:rPr lang="en-US" altLang="zh-TW" sz="1800" dirty="0"/>
              <a:t>at high </a:t>
            </a:r>
            <a:r>
              <a:rPr lang="en-US" altLang="zh-TW" sz="1800" dirty="0" smtClean="0"/>
              <a:t>persuasiveness by </a:t>
            </a:r>
            <a:r>
              <a:rPr lang="en-US" altLang="zh-TW" sz="1800" b="1" dirty="0"/>
              <a:t>ignoring</a:t>
            </a:r>
            <a:r>
              <a:rPr lang="en-US" altLang="zh-TW" sz="1800" dirty="0"/>
              <a:t> any entity </a:t>
            </a:r>
            <a:r>
              <a:rPr lang="en-US" altLang="zh-TW" sz="1800" dirty="0" smtClean="0"/>
              <a:t>occurrences</a:t>
            </a:r>
          </a:p>
          <a:p>
            <a:r>
              <a:rPr lang="en-US" altLang="zh-TW" sz="1800" dirty="0"/>
              <a:t>Topic: </a:t>
            </a:r>
            <a:r>
              <a:rPr lang="en-US" altLang="zh-TW" sz="1800" dirty="0" smtClean="0"/>
              <a:t>aims </a:t>
            </a:r>
            <a:r>
              <a:rPr lang="en-US" altLang="zh-TW" sz="1800" dirty="0"/>
              <a:t>at on-</a:t>
            </a:r>
            <a:r>
              <a:rPr lang="en-US" altLang="zh-TW" sz="1800" dirty="0" err="1"/>
              <a:t>topicness</a:t>
            </a:r>
            <a:r>
              <a:rPr lang="en-US" altLang="zh-TW" sz="1800" dirty="0"/>
              <a:t> by </a:t>
            </a:r>
            <a:r>
              <a:rPr lang="en-US" altLang="zh-TW" sz="1800" b="1" dirty="0"/>
              <a:t>focusing</a:t>
            </a:r>
            <a:r>
              <a:rPr lang="en-US" altLang="zh-TW" sz="1800" dirty="0"/>
              <a:t> totally on </a:t>
            </a:r>
            <a:r>
              <a:rPr lang="en-US" altLang="zh-TW" sz="1800" dirty="0" smtClean="0"/>
              <a:t>the entity occurrences</a:t>
            </a:r>
          </a:p>
          <a:p>
            <a:r>
              <a:rPr lang="en-US" altLang="zh-TW" sz="1800" dirty="0" err="1"/>
              <a:t>pagerank</a:t>
            </a:r>
            <a:r>
              <a:rPr lang="en-US" altLang="zh-TW" sz="1800" dirty="0"/>
              <a:t> (</a:t>
            </a:r>
            <a:r>
              <a:rPr lang="en-US" altLang="zh-TW" sz="1800" i="1" dirty="0" err="1"/>
              <a:t>pr</a:t>
            </a:r>
            <a:r>
              <a:rPr lang="en-US" altLang="zh-TW" sz="1800" dirty="0"/>
              <a:t>) :  rely on </a:t>
            </a:r>
            <a:r>
              <a:rPr lang="en-US" altLang="zh-TW" sz="1800" dirty="0" err="1" smtClean="0"/>
              <a:t>pagerank</a:t>
            </a:r>
            <a:endParaRPr lang="en-US" altLang="zh-TW" sz="1800" dirty="0" smtClean="0"/>
          </a:p>
          <a:p>
            <a:r>
              <a:rPr lang="en-US" altLang="zh-TW" sz="1800" dirty="0" smtClean="0"/>
              <a:t>Confidence </a:t>
            </a:r>
            <a:r>
              <a:rPr lang="en-US" altLang="zh-TW" sz="1800" dirty="0"/>
              <a:t>(</a:t>
            </a:r>
            <a:r>
              <a:rPr lang="en-US" altLang="zh-TW" sz="1800" i="1" dirty="0" err="1"/>
              <a:t>cf</a:t>
            </a:r>
            <a:r>
              <a:rPr lang="en-US" altLang="zh-TW" sz="1800" i="1" dirty="0"/>
              <a:t> </a:t>
            </a:r>
            <a:r>
              <a:rPr lang="en-US" altLang="zh-TW" sz="1800" dirty="0" smtClean="0"/>
              <a:t>) : rely </a:t>
            </a:r>
            <a:r>
              <a:rPr lang="en-US" altLang="zh-TW" sz="1800" dirty="0"/>
              <a:t>on pattern confidence </a:t>
            </a:r>
            <a:endParaRPr lang="en-US" altLang="zh-TW" sz="18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16</a:t>
            </a:fld>
            <a:endParaRPr lang="zh-TW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06" y="4249203"/>
            <a:ext cx="7036622" cy="2398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90600"/>
          </a:xfrm>
        </p:spPr>
        <p:txBody>
          <a:bodyPr/>
          <a:lstStyle/>
          <a:p>
            <a:r>
              <a:rPr lang="en-US" altLang="zh-TW" dirty="0"/>
              <a:t>Experiment - </a:t>
            </a:r>
            <a:r>
              <a:rPr lang="en-US" altLang="zh-TW" dirty="0" smtClean="0"/>
              <a:t>Model </a:t>
            </a:r>
            <a:r>
              <a:rPr lang="en-US" altLang="zh-TW" dirty="0"/>
              <a:t>configuration</a:t>
            </a:r>
            <a:endParaRPr lang="zh-TW" alt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06" y="3658682"/>
            <a:ext cx="7756702" cy="490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61" y="3087321"/>
            <a:ext cx="5100567" cy="557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49" y="2560557"/>
            <a:ext cx="3888432" cy="503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41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17</a:t>
            </a:fld>
            <a:endParaRPr lang="zh-TW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0208"/>
            <a:ext cx="5976664" cy="2982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3717032"/>
            <a:ext cx="6116444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矩形 9">
            <a:hlinkClick r:id="rId4" action="ppaction://hlinksldjump"/>
          </p:cNvPr>
          <p:cNvSpPr/>
          <p:nvPr/>
        </p:nvSpPr>
        <p:spPr>
          <a:xfrm>
            <a:off x="2915816" y="2996952"/>
            <a:ext cx="1152128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2699792" y="5805264"/>
            <a:ext cx="1478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291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18</a:t>
            </a:fld>
            <a:endParaRPr lang="zh-TW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63472"/>
            <a:ext cx="5862351" cy="327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矩形 6"/>
          <p:cNvSpPr/>
          <p:nvPr/>
        </p:nvSpPr>
        <p:spPr>
          <a:xfrm>
            <a:off x="2699792" y="4293096"/>
            <a:ext cx="1478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343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19</a:t>
            </a:fld>
            <a:endParaRPr lang="zh-TW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89" y="692696"/>
            <a:ext cx="4114779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364344"/>
            <a:ext cx="828092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84" y="6100648"/>
            <a:ext cx="8396961" cy="35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矩形 7"/>
          <p:cNvSpPr/>
          <p:nvPr/>
        </p:nvSpPr>
        <p:spPr>
          <a:xfrm>
            <a:off x="4788024" y="665848"/>
            <a:ext cx="3240360" cy="718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1600" dirty="0"/>
              <a:t>Query = </a:t>
            </a:r>
            <a:r>
              <a:rPr lang="en-US" altLang="zh-TW" sz="1600" dirty="0" smtClean="0"/>
              <a:t>{ ( </a:t>
            </a:r>
            <a:r>
              <a:rPr lang="en-US" altLang="zh-TW" sz="1600" i="1" dirty="0" smtClean="0"/>
              <a:t>Barack </a:t>
            </a:r>
            <a:r>
              <a:rPr lang="en-US" altLang="zh-TW" sz="1600" i="1" dirty="0"/>
              <a:t>Obama </a:t>
            </a:r>
            <a:r>
              <a:rPr lang="en-US" altLang="zh-TW" sz="1600" i="1" dirty="0" smtClean="0"/>
              <a:t>,</a:t>
            </a:r>
            <a:r>
              <a:rPr lang="en-US" altLang="zh-TW" sz="1600" i="1" dirty="0" err="1" smtClean="0"/>
              <a:t>bornIn</a:t>
            </a:r>
            <a:r>
              <a:rPr lang="en-US" altLang="zh-TW" sz="1600" i="1" dirty="0" smtClean="0"/>
              <a:t>, Kenya</a:t>
            </a:r>
            <a:r>
              <a:rPr lang="en-US" altLang="zh-TW" sz="1600" dirty="0" smtClean="0"/>
              <a:t> )</a:t>
            </a:r>
            <a:r>
              <a:rPr lang="zh-TW" altLang="en-US" sz="1600" dirty="0" smtClean="0"/>
              <a:t> </a:t>
            </a:r>
            <a:r>
              <a:rPr lang="en-US" altLang="zh-TW" sz="1600" dirty="0"/>
              <a:t>}</a:t>
            </a:r>
            <a:endParaRPr lang="zh-TW" altLang="en-US" sz="1600" dirty="0"/>
          </a:p>
        </p:txBody>
      </p:sp>
      <p:sp>
        <p:nvSpPr>
          <p:cNvPr id="9" name="矩形 8"/>
          <p:cNvSpPr/>
          <p:nvPr/>
        </p:nvSpPr>
        <p:spPr>
          <a:xfrm>
            <a:off x="4762988" y="1700808"/>
            <a:ext cx="3240360" cy="1188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1600" dirty="0" smtClean="0"/>
              <a:t>Query </a:t>
            </a:r>
            <a:r>
              <a:rPr lang="en-US" altLang="zh-TW" sz="1600" dirty="0"/>
              <a:t>= { (JFK, </a:t>
            </a:r>
            <a:r>
              <a:rPr lang="en-US" altLang="zh-TW" sz="1600" dirty="0" err="1"/>
              <a:t>diedIn</a:t>
            </a:r>
            <a:r>
              <a:rPr lang="en-US" altLang="zh-TW" sz="1600" dirty="0"/>
              <a:t>, Dallas),</a:t>
            </a:r>
          </a:p>
          <a:p>
            <a:pPr algn="ctr"/>
            <a:r>
              <a:rPr lang="en-US" altLang="zh-TW" sz="1600" dirty="0"/>
              <a:t>(JFK, </a:t>
            </a:r>
            <a:r>
              <a:rPr lang="en-US" altLang="zh-TW" sz="1600" dirty="0" err="1"/>
              <a:t>diedOn</a:t>
            </a:r>
            <a:r>
              <a:rPr lang="en-US" altLang="zh-TW" sz="1600" dirty="0"/>
              <a:t>, 1963-11-22) }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47687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Introduction</a:t>
            </a:r>
          </a:p>
          <a:p>
            <a:r>
              <a:rPr lang="en-US" altLang="zh-TW" sz="2800" dirty="0"/>
              <a:t>Statement </a:t>
            </a:r>
            <a:r>
              <a:rPr lang="en-US" altLang="zh-TW" sz="2800" dirty="0" smtClean="0"/>
              <a:t>Search</a:t>
            </a:r>
          </a:p>
          <a:p>
            <a:r>
              <a:rPr lang="en-US" altLang="zh-TW" sz="2800" dirty="0" smtClean="0"/>
              <a:t>Witness</a:t>
            </a:r>
          </a:p>
          <a:p>
            <a:pPr lvl="1"/>
            <a:r>
              <a:rPr lang="en-US" altLang="zh-TW" dirty="0" smtClean="0"/>
              <a:t>Dictionary</a:t>
            </a:r>
          </a:p>
          <a:p>
            <a:pPr lvl="1"/>
            <a:r>
              <a:rPr lang="en-US" altLang="zh-TW" dirty="0" smtClean="0"/>
              <a:t>Indices</a:t>
            </a:r>
          </a:p>
          <a:p>
            <a:r>
              <a:rPr lang="en-US" altLang="zh-TW" sz="2800" dirty="0" smtClean="0"/>
              <a:t>WITNESS </a:t>
            </a:r>
            <a:r>
              <a:rPr lang="en-US" altLang="zh-TW" sz="2800" dirty="0"/>
              <a:t>RETRIEVAL AND </a:t>
            </a:r>
            <a:r>
              <a:rPr lang="en-US" altLang="zh-TW" sz="2800" dirty="0" smtClean="0"/>
              <a:t>RANKING</a:t>
            </a:r>
          </a:p>
          <a:p>
            <a:r>
              <a:rPr lang="en-US" altLang="zh-TW" sz="2800" dirty="0" smtClean="0"/>
              <a:t>Experiment</a:t>
            </a:r>
          </a:p>
          <a:p>
            <a:r>
              <a:rPr lang="en-US" altLang="zh-TW" sz="2800" dirty="0" smtClean="0"/>
              <a:t>Conclusion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17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20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0688"/>
            <a:ext cx="5883530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2" y="3573016"/>
            <a:ext cx="5879190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矩形 6"/>
          <p:cNvSpPr/>
          <p:nvPr/>
        </p:nvSpPr>
        <p:spPr>
          <a:xfrm>
            <a:off x="5796136" y="1140236"/>
            <a:ext cx="3240360" cy="718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1600" dirty="0"/>
              <a:t>Query = </a:t>
            </a:r>
            <a:r>
              <a:rPr lang="en-US" altLang="zh-TW" sz="1600" dirty="0" smtClean="0"/>
              <a:t>{ ( </a:t>
            </a:r>
            <a:r>
              <a:rPr lang="en-US" altLang="zh-TW" sz="1600" i="1" dirty="0" smtClean="0"/>
              <a:t>Barack </a:t>
            </a:r>
            <a:r>
              <a:rPr lang="en-US" altLang="zh-TW" sz="1600" i="1" dirty="0"/>
              <a:t>Obama </a:t>
            </a:r>
            <a:r>
              <a:rPr lang="en-US" altLang="zh-TW" sz="1600" i="1" dirty="0" smtClean="0"/>
              <a:t>,</a:t>
            </a:r>
            <a:r>
              <a:rPr lang="en-US" altLang="zh-TW" sz="1600" i="1" dirty="0" err="1" smtClean="0"/>
              <a:t>bornIn</a:t>
            </a:r>
            <a:r>
              <a:rPr lang="en-US" altLang="zh-TW" sz="1600" i="1" dirty="0" smtClean="0"/>
              <a:t>, Kenya</a:t>
            </a:r>
            <a:r>
              <a:rPr lang="en-US" altLang="zh-TW" sz="1600" dirty="0" smtClean="0"/>
              <a:t> )</a:t>
            </a:r>
            <a:r>
              <a:rPr lang="zh-TW" altLang="en-US" sz="1600" dirty="0" smtClean="0"/>
              <a:t> </a:t>
            </a:r>
            <a:r>
              <a:rPr lang="en-US" altLang="zh-TW" sz="1600" dirty="0"/>
              <a:t>}</a:t>
            </a:r>
            <a:endParaRPr lang="zh-TW" altLang="en-US" sz="1600" dirty="0"/>
          </a:p>
        </p:txBody>
      </p:sp>
      <p:sp>
        <p:nvSpPr>
          <p:cNvPr id="10" name="矩形 9"/>
          <p:cNvSpPr/>
          <p:nvPr/>
        </p:nvSpPr>
        <p:spPr>
          <a:xfrm>
            <a:off x="5724128" y="3753036"/>
            <a:ext cx="3240360" cy="1188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1600" dirty="0" smtClean="0"/>
              <a:t>Query </a:t>
            </a:r>
            <a:r>
              <a:rPr lang="en-US" altLang="zh-TW" sz="1600" dirty="0"/>
              <a:t>= { (JFK, </a:t>
            </a:r>
            <a:r>
              <a:rPr lang="en-US" altLang="zh-TW" sz="1600" dirty="0" err="1"/>
              <a:t>diedIn</a:t>
            </a:r>
            <a:r>
              <a:rPr lang="en-US" altLang="zh-TW" sz="1600" dirty="0"/>
              <a:t>, Dallas),</a:t>
            </a:r>
          </a:p>
          <a:p>
            <a:pPr algn="ctr"/>
            <a:r>
              <a:rPr lang="en-US" altLang="zh-TW" sz="1600" dirty="0"/>
              <a:t>(JFK, </a:t>
            </a:r>
            <a:r>
              <a:rPr lang="en-US" altLang="zh-TW" sz="1600" dirty="0" err="1"/>
              <a:t>diedOn</a:t>
            </a:r>
            <a:r>
              <a:rPr lang="en-US" altLang="zh-TW" sz="1600" dirty="0"/>
              <a:t>, 1963-11-22) }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4684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000" dirty="0"/>
              <a:t>C</a:t>
            </a:r>
            <a:r>
              <a:rPr lang="en-US" altLang="zh-TW" sz="2000" dirty="0" smtClean="0"/>
              <a:t>ompared </a:t>
            </a:r>
            <a:r>
              <a:rPr lang="en-US" altLang="zh-TW" sz="2000" dirty="0"/>
              <a:t>to a purely keyword-based </a:t>
            </a:r>
            <a:r>
              <a:rPr lang="en-US" altLang="zh-TW" sz="2000" dirty="0" smtClean="0"/>
              <a:t>retrieval approach</a:t>
            </a:r>
            <a:r>
              <a:rPr lang="en-US" altLang="zh-TW" sz="2000" dirty="0"/>
              <a:t>, that is not aware of any statement indication found </a:t>
            </a:r>
            <a:r>
              <a:rPr lang="en-US" altLang="zh-TW" sz="2000" dirty="0" smtClean="0"/>
              <a:t>by the extraction engine.</a:t>
            </a:r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21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8640960" cy="346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11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Conclusion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200" dirty="0" smtClean="0"/>
              <a:t>Notion of </a:t>
            </a:r>
            <a:r>
              <a:rPr lang="en-US" altLang="zh-TW" sz="2200" dirty="0"/>
              <a:t>statement search </a:t>
            </a:r>
            <a:r>
              <a:rPr lang="en-US" altLang="zh-TW" sz="2200" dirty="0" smtClean="0"/>
              <a:t>and presented </a:t>
            </a:r>
            <a:r>
              <a:rPr lang="en-US" altLang="zh-TW" sz="2200" dirty="0"/>
              <a:t>a framework implementing it. </a:t>
            </a:r>
            <a:endParaRPr lang="en-US" altLang="zh-TW" sz="2200" dirty="0" smtClean="0"/>
          </a:p>
          <a:p>
            <a:endParaRPr lang="en-US" altLang="zh-TW" sz="2200" dirty="0"/>
          </a:p>
          <a:p>
            <a:r>
              <a:rPr lang="en-US" altLang="zh-TW" sz="2200" dirty="0" smtClean="0"/>
              <a:t>Given </a:t>
            </a:r>
            <a:r>
              <a:rPr lang="en-US" altLang="zh-TW" sz="2200" dirty="0"/>
              <a:t>a phrase query</a:t>
            </a:r>
            <a:r>
              <a:rPr lang="en-US" altLang="zh-TW" sz="2200" dirty="0" smtClean="0"/>
              <a:t>, the </a:t>
            </a:r>
            <a:r>
              <a:rPr lang="en-US" altLang="zh-TW" sz="2200" dirty="0"/>
              <a:t>proposed framework maps it to a factual statement </a:t>
            </a:r>
            <a:r>
              <a:rPr lang="en-US" altLang="zh-TW" sz="2200" dirty="0" smtClean="0"/>
              <a:t>and </a:t>
            </a:r>
            <a:r>
              <a:rPr lang="en-US" altLang="zh-TW" sz="2200" dirty="0"/>
              <a:t>retrieves documents containing </a:t>
            </a:r>
            <a:r>
              <a:rPr lang="en-US" altLang="zh-TW" sz="2200" dirty="0" smtClean="0"/>
              <a:t>textual expressions </a:t>
            </a:r>
            <a:r>
              <a:rPr lang="en-US" altLang="zh-TW" sz="2200" dirty="0"/>
              <a:t>supporting the queried statement(s).</a:t>
            </a:r>
          </a:p>
          <a:p>
            <a:endParaRPr lang="en-US" altLang="zh-TW" sz="2200" dirty="0"/>
          </a:p>
          <a:p>
            <a:r>
              <a:rPr lang="en-US" altLang="zh-TW" sz="2200" dirty="0" smtClean="0"/>
              <a:t>Evaluation </a:t>
            </a:r>
            <a:r>
              <a:rPr lang="en-US" altLang="zh-TW" sz="2200" dirty="0"/>
              <a:t>results show that </a:t>
            </a:r>
            <a:r>
              <a:rPr lang="en-US" altLang="zh-TW" sz="2200" dirty="0" smtClean="0"/>
              <a:t>ranking model outperforms </a:t>
            </a:r>
            <a:r>
              <a:rPr lang="en-US" altLang="zh-TW" sz="2200" dirty="0"/>
              <a:t>term-based document ranking in finding strongly </a:t>
            </a:r>
            <a:r>
              <a:rPr lang="en-US" altLang="zh-TW" sz="2200" dirty="0" smtClean="0"/>
              <a:t>supportive documents</a:t>
            </a:r>
            <a:r>
              <a:rPr lang="en-US" altLang="zh-TW" sz="2200" dirty="0"/>
              <a:t>.</a:t>
            </a:r>
            <a:endParaRPr lang="zh-TW" altLang="en-US" sz="2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145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200" b="1" dirty="0"/>
              <a:t>MAP(Mean Average Precision)</a:t>
            </a:r>
            <a:endParaRPr lang="en-US" altLang="zh-TW" sz="2200" dirty="0"/>
          </a:p>
          <a:p>
            <a:pPr lvl="1" indent="0">
              <a:buNone/>
            </a:pPr>
            <a:r>
              <a:rPr lang="en-US" altLang="zh-TW" sz="1800" dirty="0"/>
              <a:t>Topic 1 : There are 4 relative </a:t>
            </a:r>
            <a:r>
              <a:rPr lang="en-US" altLang="zh-TW" sz="1800" dirty="0" smtClean="0"/>
              <a:t>document ‧ </a:t>
            </a:r>
            <a:r>
              <a:rPr lang="en-US" altLang="zh-TW" sz="1800" dirty="0"/>
              <a:t>rank : 1, 2, 4, 7</a:t>
            </a:r>
          </a:p>
          <a:p>
            <a:pPr lvl="1" indent="0">
              <a:buNone/>
            </a:pPr>
            <a:r>
              <a:rPr lang="en-US" altLang="zh-TW" sz="1800" dirty="0"/>
              <a:t>Topic 2 : There are 5 relative document </a:t>
            </a:r>
            <a:r>
              <a:rPr lang="en-US" altLang="zh-TW" sz="1800" dirty="0" smtClean="0"/>
              <a:t>‧ </a:t>
            </a:r>
            <a:r>
              <a:rPr lang="en-US" altLang="zh-TW" sz="1800" dirty="0"/>
              <a:t>rank : </a:t>
            </a:r>
            <a:r>
              <a:rPr lang="en-US" altLang="zh-TW" sz="1800" dirty="0" smtClean="0"/>
              <a:t>1, 3 ,5 ,7 ,10</a:t>
            </a:r>
            <a:endParaRPr lang="en-US" altLang="zh-TW" sz="1800" dirty="0"/>
          </a:p>
          <a:p>
            <a:pPr lvl="1" indent="0">
              <a:buNone/>
            </a:pPr>
            <a:endParaRPr lang="en-US" altLang="zh-TW" sz="1800" dirty="0"/>
          </a:p>
          <a:p>
            <a:pPr lvl="1" indent="0">
              <a:buNone/>
            </a:pPr>
            <a:r>
              <a:rPr lang="en-US" altLang="zh-TW" sz="1800" dirty="0"/>
              <a:t>Topic 1 </a:t>
            </a:r>
            <a:r>
              <a:rPr lang="en-US" altLang="zh-TW" sz="1800" b="1" dirty="0"/>
              <a:t> Average Precision : </a:t>
            </a:r>
            <a:r>
              <a:rPr lang="en-US" altLang="zh-TW" sz="1800" dirty="0"/>
              <a:t>(1/1+2/2+3/4+4/7)/4=0.83</a:t>
            </a:r>
            <a:r>
              <a:rPr lang="zh-TW" altLang="en-US" sz="1800" dirty="0"/>
              <a:t>。</a:t>
            </a:r>
            <a:endParaRPr lang="en-US" altLang="zh-TW" sz="1800" dirty="0"/>
          </a:p>
          <a:p>
            <a:pPr lvl="1" indent="0">
              <a:buNone/>
            </a:pPr>
            <a:r>
              <a:rPr lang="en-US" altLang="zh-TW" sz="1800" dirty="0"/>
              <a:t>Topic 2 </a:t>
            </a:r>
            <a:r>
              <a:rPr lang="en-US" altLang="zh-TW" sz="1800" b="1" dirty="0"/>
              <a:t> Average Precision : </a:t>
            </a:r>
            <a:r>
              <a:rPr lang="en-US" altLang="zh-TW" sz="1800" dirty="0"/>
              <a:t>(1/1+2/3+3/5+4/7+5/10)/5=0.45</a:t>
            </a:r>
            <a:r>
              <a:rPr lang="zh-TW" altLang="en-US" sz="1800" dirty="0"/>
              <a:t>。</a:t>
            </a:r>
            <a:endParaRPr lang="en-US" altLang="zh-TW" sz="1800" dirty="0"/>
          </a:p>
          <a:p>
            <a:pPr lvl="1" indent="0">
              <a:buNone/>
            </a:pPr>
            <a:r>
              <a:rPr lang="en-US" altLang="zh-TW" sz="1800" dirty="0"/>
              <a:t>MAP= (0.83+0.45)/2=0.64</a:t>
            </a:r>
            <a:r>
              <a:rPr lang="zh-TW" altLang="en-US" sz="1800" dirty="0"/>
              <a:t>。</a:t>
            </a:r>
            <a:endParaRPr lang="en-US" altLang="zh-TW" sz="1800" dirty="0"/>
          </a:p>
          <a:p>
            <a:pPr marL="0" indent="0">
              <a:buNone/>
            </a:pPr>
            <a:endParaRPr lang="en-US" altLang="zh-TW" sz="2000" dirty="0"/>
          </a:p>
          <a:p>
            <a:r>
              <a:rPr lang="en-US" altLang="zh-TW" sz="2200" b="1" dirty="0" smtClean="0"/>
              <a:t>Reciprocal </a:t>
            </a:r>
            <a:r>
              <a:rPr lang="en-US" altLang="zh-TW" sz="2200" b="1" dirty="0"/>
              <a:t>Rank</a:t>
            </a:r>
            <a:endParaRPr lang="en-US" altLang="zh-TW" sz="2200" dirty="0"/>
          </a:p>
          <a:p>
            <a:pPr lvl="1" indent="0">
              <a:buNone/>
            </a:pPr>
            <a:r>
              <a:rPr lang="en-US" altLang="zh-TW" dirty="0"/>
              <a:t>Topic 1 </a:t>
            </a:r>
            <a:r>
              <a:rPr lang="en-US" altLang="zh-TW" b="1" dirty="0"/>
              <a:t>Reciprocal Rank : </a:t>
            </a:r>
            <a:r>
              <a:rPr lang="en-US" altLang="zh-TW" dirty="0"/>
              <a:t>(1+1/2+1/4+1/7)/4=0.473</a:t>
            </a:r>
            <a:r>
              <a:rPr lang="zh-TW" altLang="en-US" dirty="0"/>
              <a:t>。</a:t>
            </a:r>
            <a:endParaRPr lang="en-US" altLang="zh-TW" dirty="0"/>
          </a:p>
          <a:p>
            <a:pPr lvl="1" indent="0">
              <a:buNone/>
            </a:pPr>
            <a:r>
              <a:rPr lang="en-US" altLang="zh-TW" dirty="0"/>
              <a:t>Topic 2 </a:t>
            </a:r>
            <a:r>
              <a:rPr lang="en-US" altLang="zh-TW" b="1" dirty="0"/>
              <a:t>Reciprocal Rank : </a:t>
            </a:r>
            <a:r>
              <a:rPr lang="en-US" altLang="zh-TW" dirty="0"/>
              <a:t>(1+1/3+1/5+1/7+1/10)/5=0.354</a:t>
            </a:r>
            <a:r>
              <a:rPr lang="zh-TW" altLang="en-US" dirty="0"/>
              <a:t>。</a:t>
            </a:r>
            <a:endParaRPr lang="en-US" altLang="zh-TW" dirty="0"/>
          </a:p>
          <a:p>
            <a:pPr marL="0" lvl="1" indent="0">
              <a:buNone/>
            </a:pPr>
            <a:r>
              <a:rPr lang="en-US" altLang="zh-TW" dirty="0" smtClean="0"/>
              <a:t>       </a:t>
            </a:r>
            <a:r>
              <a:rPr lang="en-US" altLang="zh-TW" sz="1800" dirty="0" smtClean="0"/>
              <a:t>MRR= </a:t>
            </a:r>
            <a:r>
              <a:rPr lang="en-US" altLang="zh-TW" sz="1800" dirty="0"/>
              <a:t>(</a:t>
            </a:r>
            <a:r>
              <a:rPr lang="en-US" altLang="zh-TW" sz="1800" dirty="0" smtClean="0"/>
              <a:t>0.473+0.354)/2=0.4135</a:t>
            </a:r>
            <a:r>
              <a:rPr lang="zh-TW" altLang="en-US" sz="1800" dirty="0" smtClean="0"/>
              <a:t>。</a:t>
            </a:r>
            <a:endParaRPr lang="en-US" altLang="zh-TW" sz="18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970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184576"/>
          </a:xfrm>
        </p:spPr>
        <p:txBody>
          <a:bodyPr>
            <a:normAutofit/>
          </a:bodyPr>
          <a:lstStyle/>
          <a:p>
            <a:r>
              <a:rPr lang="en-US" altLang="zh-TW" sz="2200" b="1" dirty="0" smtClean="0"/>
              <a:t>NDCG(</a:t>
            </a:r>
            <a:r>
              <a:rPr lang="en-US" altLang="zh-TW" sz="2000" b="1" dirty="0" smtClean="0"/>
              <a:t>Normalized </a:t>
            </a:r>
            <a:r>
              <a:rPr lang="en-US" altLang="zh-TW" sz="2000" b="1" dirty="0"/>
              <a:t>Discounted Cumulative Gain</a:t>
            </a:r>
            <a:r>
              <a:rPr lang="en-US" altLang="zh-TW" sz="2200" b="1" dirty="0" smtClean="0"/>
              <a:t>)</a:t>
            </a:r>
            <a:endParaRPr lang="en-US" altLang="zh-TW" sz="2200" dirty="0"/>
          </a:p>
          <a:p>
            <a:pPr lvl="1"/>
            <a:r>
              <a:rPr lang="en-US" altLang="zh-TW" dirty="0"/>
              <a:t>relevance scale with three </a:t>
            </a:r>
            <a:r>
              <a:rPr lang="en-US" altLang="zh-TW" dirty="0" smtClean="0"/>
              <a:t>grades (</a:t>
            </a:r>
            <a:r>
              <a:rPr lang="en-US" altLang="zh-TW" i="1" dirty="0"/>
              <a:t>non-relevant, somewhat relevant, highly </a:t>
            </a:r>
            <a:r>
              <a:rPr lang="en-US" altLang="zh-TW" i="1" dirty="0" smtClean="0"/>
              <a:t>relevant</a:t>
            </a:r>
            <a:r>
              <a:rPr lang="en-US" altLang="zh-TW" dirty="0" smtClean="0"/>
              <a:t>)</a:t>
            </a:r>
          </a:p>
          <a:p>
            <a:pPr lvl="1"/>
            <a:endParaRPr lang="en-US" altLang="zh-TW" sz="2600" dirty="0" smtClean="0"/>
          </a:p>
          <a:p>
            <a:pPr lvl="1" indent="0">
              <a:buNone/>
            </a:pPr>
            <a:r>
              <a:rPr lang="en-US" altLang="zh-TW" sz="1800" dirty="0" smtClean="0"/>
              <a:t>Topic 1 : There are 4 relative document, </a:t>
            </a:r>
            <a:r>
              <a:rPr lang="en-US" altLang="zh-TW" sz="1800" b="1" dirty="0" smtClean="0"/>
              <a:t>D2,D1,D3,D4 = ( 2,2,1,1 )</a:t>
            </a:r>
            <a:endParaRPr lang="en-US" altLang="zh-TW" sz="1800" dirty="0" smtClean="0"/>
          </a:p>
          <a:p>
            <a:pPr lvl="1" indent="0">
              <a:buNone/>
            </a:pPr>
            <a:r>
              <a:rPr lang="en-US" altLang="zh-TW" sz="1800" dirty="0" smtClean="0"/>
              <a:t>rank </a:t>
            </a:r>
            <a:r>
              <a:rPr lang="en-US" altLang="zh-TW" sz="1800" dirty="0"/>
              <a:t>: </a:t>
            </a:r>
            <a:r>
              <a:rPr lang="en-US" altLang="zh-TW" sz="1800" b="1" dirty="0" smtClean="0"/>
              <a:t>D1,D4,D2,D3 = ( 2,1,2,1 ) </a:t>
            </a:r>
            <a:r>
              <a:rPr lang="en-US" altLang="zh-TW" sz="1800" dirty="0"/>
              <a:t>‧</a:t>
            </a:r>
            <a:r>
              <a:rPr lang="zh-TW" altLang="en-US" sz="1800" b="1" dirty="0" smtClean="0"/>
              <a:t> </a:t>
            </a:r>
            <a:r>
              <a:rPr lang="en-US" altLang="zh-TW" sz="1800" dirty="0"/>
              <a:t>rank : 1, 2, 4, </a:t>
            </a:r>
            <a:r>
              <a:rPr lang="en-US" altLang="zh-TW" sz="1800" dirty="0" smtClean="0"/>
              <a:t>7</a:t>
            </a:r>
            <a:r>
              <a:rPr lang="en-US" altLang="zh-TW" sz="1800" b="1" dirty="0" smtClean="0"/>
              <a:t> </a:t>
            </a:r>
            <a:endParaRPr lang="en-US" altLang="zh-TW" sz="1800" dirty="0"/>
          </a:p>
          <a:p>
            <a:pPr lvl="1" indent="0">
              <a:buNone/>
            </a:pPr>
            <a:r>
              <a:rPr lang="en-US" altLang="zh-TW" sz="1800" dirty="0" smtClean="0"/>
              <a:t>Topic </a:t>
            </a:r>
            <a:r>
              <a:rPr lang="en-US" altLang="zh-TW" sz="1800" dirty="0"/>
              <a:t>2 : There are 5 relative document </a:t>
            </a:r>
            <a:r>
              <a:rPr lang="en-US" altLang="zh-TW" sz="1800" dirty="0" smtClean="0"/>
              <a:t>, </a:t>
            </a:r>
            <a:r>
              <a:rPr lang="en-US" altLang="zh-TW" sz="1800" b="1" dirty="0" smtClean="0"/>
              <a:t>D2,D1,D5,D3,D4 </a:t>
            </a:r>
            <a:r>
              <a:rPr lang="en-US" altLang="zh-TW" sz="1800" b="1" dirty="0"/>
              <a:t>= </a:t>
            </a:r>
            <a:r>
              <a:rPr lang="en-US" altLang="zh-TW" sz="1800" b="1" dirty="0" smtClean="0"/>
              <a:t>(2,2,1,1,1) </a:t>
            </a:r>
            <a:endParaRPr lang="en-US" altLang="zh-TW" sz="1800" dirty="0"/>
          </a:p>
          <a:p>
            <a:pPr lvl="1" indent="0">
              <a:buNone/>
            </a:pPr>
            <a:r>
              <a:rPr lang="en-US" altLang="zh-TW" sz="1800" dirty="0" smtClean="0"/>
              <a:t>rank </a:t>
            </a:r>
            <a:r>
              <a:rPr lang="en-US" altLang="zh-TW" sz="1800" dirty="0"/>
              <a:t>: </a:t>
            </a:r>
            <a:r>
              <a:rPr lang="en-US" altLang="zh-TW" sz="1800" b="1" dirty="0" smtClean="0"/>
              <a:t>D5,D4,D3,</a:t>
            </a:r>
            <a:r>
              <a:rPr lang="en-US" altLang="zh-TW" sz="1800" b="1" dirty="0"/>
              <a:t> </a:t>
            </a:r>
            <a:r>
              <a:rPr lang="en-US" altLang="zh-TW" sz="1800" b="1" dirty="0" smtClean="0"/>
              <a:t>D2,D1, </a:t>
            </a:r>
            <a:r>
              <a:rPr lang="en-US" altLang="zh-TW" sz="1800" b="1" dirty="0"/>
              <a:t>= ( </a:t>
            </a:r>
            <a:r>
              <a:rPr lang="en-US" altLang="zh-TW" sz="1800" b="1" dirty="0" smtClean="0"/>
              <a:t>1,1,1,2,2 ) </a:t>
            </a:r>
            <a:r>
              <a:rPr lang="en-US" altLang="zh-TW" sz="1800" dirty="0"/>
              <a:t>‧ </a:t>
            </a:r>
            <a:r>
              <a:rPr lang="en-US" altLang="zh-TW" sz="1800" dirty="0" smtClean="0"/>
              <a:t>rank </a:t>
            </a:r>
            <a:r>
              <a:rPr lang="en-US" altLang="zh-TW" sz="1800" dirty="0"/>
              <a:t>: 1, 3 ,5 ,7 ,</a:t>
            </a:r>
            <a:r>
              <a:rPr lang="en-US" altLang="zh-TW" sz="1800" dirty="0" smtClean="0"/>
              <a:t>10</a:t>
            </a:r>
          </a:p>
          <a:p>
            <a:pPr lvl="1" indent="0">
              <a:buNone/>
            </a:pPr>
            <a:endParaRPr lang="en-US" altLang="zh-TW" sz="1800" dirty="0" smtClean="0"/>
          </a:p>
          <a:p>
            <a:pPr marL="274320" lvl="1" indent="0">
              <a:buNone/>
            </a:pPr>
            <a:r>
              <a:rPr lang="en-US" altLang="zh-TW" sz="1800" dirty="0"/>
              <a:t> </a:t>
            </a:r>
            <a:r>
              <a:rPr lang="en-US" altLang="zh-TW" sz="1800" dirty="0" smtClean="0"/>
              <a:t> Topic </a:t>
            </a:r>
            <a:r>
              <a:rPr lang="en-US" altLang="zh-TW" sz="1800" dirty="0"/>
              <a:t>1 </a:t>
            </a:r>
            <a:r>
              <a:rPr lang="en-US" altLang="zh-TW" sz="1800" b="1" dirty="0"/>
              <a:t>NDCG  = </a:t>
            </a:r>
            <a:r>
              <a:rPr lang="zh-TW" altLang="zh-TW" sz="1800" dirty="0" smtClean="0"/>
              <a:t>【</a:t>
            </a:r>
            <a:r>
              <a:rPr lang="en-US" altLang="zh-TW" sz="1800" dirty="0"/>
              <a:t>2/log</a:t>
            </a:r>
            <a:r>
              <a:rPr lang="en-US" altLang="zh-TW" sz="1800" baseline="-25000" dirty="0"/>
              <a:t>2</a:t>
            </a:r>
            <a:r>
              <a:rPr lang="en-US" altLang="zh-TW" sz="1800" dirty="0"/>
              <a:t>(2) + 1/log</a:t>
            </a:r>
            <a:r>
              <a:rPr lang="en-US" altLang="zh-TW" sz="1800" baseline="-25000" dirty="0"/>
              <a:t>2</a:t>
            </a:r>
            <a:r>
              <a:rPr lang="en-US" altLang="zh-TW" sz="1800" dirty="0"/>
              <a:t>(3) + 2/log</a:t>
            </a:r>
            <a:r>
              <a:rPr lang="en-US" altLang="zh-TW" sz="1800" baseline="-25000" dirty="0"/>
              <a:t>2</a:t>
            </a:r>
            <a:r>
              <a:rPr lang="en-US" altLang="zh-TW" sz="1800" dirty="0"/>
              <a:t>(5) + 1/log</a:t>
            </a:r>
            <a:r>
              <a:rPr lang="en-US" altLang="zh-TW" sz="1800" baseline="-25000" dirty="0"/>
              <a:t>2</a:t>
            </a:r>
            <a:r>
              <a:rPr lang="en-US" altLang="zh-TW" sz="1800" dirty="0"/>
              <a:t>(8)</a:t>
            </a:r>
            <a:r>
              <a:rPr lang="zh-TW" altLang="zh-TW" sz="1800" dirty="0" smtClean="0"/>
              <a:t>】</a:t>
            </a:r>
            <a:r>
              <a:rPr lang="en-US" altLang="zh-TW" sz="1800" dirty="0" smtClean="0"/>
              <a:t>/</a:t>
            </a:r>
          </a:p>
          <a:p>
            <a:pPr marL="274320" lvl="1" indent="0">
              <a:buNone/>
            </a:pPr>
            <a:r>
              <a:rPr lang="zh-TW" altLang="zh-TW" dirty="0" smtClean="0"/>
              <a:t>【</a:t>
            </a:r>
            <a:r>
              <a:rPr lang="en-US" altLang="zh-TW" dirty="0" smtClean="0"/>
              <a:t>2/log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(2) </a:t>
            </a:r>
            <a:r>
              <a:rPr lang="en-US" altLang="zh-TW" dirty="0"/>
              <a:t>+ 2/log</a:t>
            </a:r>
            <a:r>
              <a:rPr lang="en-US" altLang="zh-TW" baseline="-25000" dirty="0"/>
              <a:t>2</a:t>
            </a:r>
            <a:r>
              <a:rPr lang="en-US" altLang="zh-TW" dirty="0"/>
              <a:t>(3) + </a:t>
            </a:r>
            <a:r>
              <a:rPr lang="en-US" altLang="zh-TW" dirty="0" smtClean="0"/>
              <a:t>1/log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(4) </a:t>
            </a:r>
            <a:r>
              <a:rPr lang="en-US" altLang="zh-TW" dirty="0"/>
              <a:t>+ </a:t>
            </a:r>
            <a:r>
              <a:rPr lang="en-US" altLang="zh-TW" dirty="0" smtClean="0"/>
              <a:t>1/log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(5)</a:t>
            </a:r>
            <a:r>
              <a:rPr lang="zh-TW" altLang="zh-TW" dirty="0"/>
              <a:t>】</a:t>
            </a:r>
          </a:p>
          <a:p>
            <a:pPr marL="274320" lvl="1" indent="0">
              <a:buNone/>
            </a:pPr>
            <a:endParaRPr lang="en-US" altLang="zh-TW" dirty="0" smtClean="0"/>
          </a:p>
          <a:p>
            <a:pPr marL="274320" lvl="1" indent="0">
              <a:buNone/>
            </a:pPr>
            <a:r>
              <a:rPr lang="en-US" altLang="zh-TW" dirty="0" smtClean="0"/>
              <a:t> </a:t>
            </a:r>
            <a:r>
              <a:rPr lang="en-US" altLang="zh-TW" sz="1800" dirty="0" smtClean="0"/>
              <a:t>Topic </a:t>
            </a:r>
            <a:r>
              <a:rPr lang="en-US" altLang="zh-TW" sz="1800" dirty="0"/>
              <a:t>2 </a:t>
            </a:r>
            <a:r>
              <a:rPr lang="en-US" altLang="zh-TW" sz="1800" b="1" dirty="0"/>
              <a:t>NDCG  = </a:t>
            </a:r>
            <a:r>
              <a:rPr lang="zh-TW" altLang="zh-TW" sz="1800" dirty="0"/>
              <a:t>【</a:t>
            </a:r>
            <a:r>
              <a:rPr lang="en-US" altLang="zh-TW" sz="1800" dirty="0"/>
              <a:t> 1/ log</a:t>
            </a:r>
            <a:r>
              <a:rPr lang="en-US" altLang="zh-TW" sz="1800" baseline="-25000" dirty="0"/>
              <a:t>2</a:t>
            </a:r>
            <a:r>
              <a:rPr lang="en-US" altLang="zh-TW" sz="1800" dirty="0"/>
              <a:t>(2) + 1/ log</a:t>
            </a:r>
            <a:r>
              <a:rPr lang="en-US" altLang="zh-TW" sz="1800" baseline="-25000" dirty="0"/>
              <a:t>2</a:t>
            </a:r>
            <a:r>
              <a:rPr lang="en-US" altLang="zh-TW" sz="1800" dirty="0"/>
              <a:t>(4) + 1/ log</a:t>
            </a:r>
            <a:r>
              <a:rPr lang="en-US" altLang="zh-TW" sz="1800" baseline="-25000" dirty="0"/>
              <a:t>2</a:t>
            </a:r>
            <a:r>
              <a:rPr lang="en-US" altLang="zh-TW" sz="1800" dirty="0"/>
              <a:t>(6) + 2/ log</a:t>
            </a:r>
            <a:r>
              <a:rPr lang="en-US" altLang="zh-TW" sz="1800" baseline="-25000" dirty="0"/>
              <a:t>2</a:t>
            </a:r>
            <a:r>
              <a:rPr lang="en-US" altLang="zh-TW" sz="1800" dirty="0"/>
              <a:t>(8) + 2/ log</a:t>
            </a:r>
            <a:r>
              <a:rPr lang="en-US" altLang="zh-TW" sz="1800" baseline="-25000" dirty="0"/>
              <a:t>2</a:t>
            </a:r>
            <a:r>
              <a:rPr lang="en-US" altLang="zh-TW" sz="1800" dirty="0"/>
              <a:t>(11) </a:t>
            </a:r>
            <a:r>
              <a:rPr lang="zh-TW" altLang="zh-TW" sz="1800" dirty="0" smtClean="0"/>
              <a:t>】</a:t>
            </a:r>
            <a:r>
              <a:rPr lang="en-US" altLang="zh-TW" sz="1800" dirty="0" smtClean="0"/>
              <a:t>/</a:t>
            </a:r>
            <a:r>
              <a:rPr lang="zh-TW" altLang="zh-TW" sz="1800" dirty="0" smtClean="0"/>
              <a:t>【</a:t>
            </a:r>
            <a:r>
              <a:rPr lang="en-US" altLang="zh-TW" sz="1800" dirty="0" smtClean="0"/>
              <a:t>2/ </a:t>
            </a:r>
            <a:r>
              <a:rPr lang="en-US" altLang="zh-TW" sz="1800" dirty="0"/>
              <a:t>log</a:t>
            </a:r>
            <a:r>
              <a:rPr lang="en-US" altLang="zh-TW" sz="1800" baseline="-25000" dirty="0"/>
              <a:t>2</a:t>
            </a:r>
            <a:r>
              <a:rPr lang="en-US" altLang="zh-TW" sz="1800" dirty="0"/>
              <a:t>(2) + </a:t>
            </a:r>
            <a:r>
              <a:rPr lang="en-US" altLang="zh-TW" sz="1800" dirty="0" smtClean="0"/>
              <a:t>2/ log</a:t>
            </a:r>
            <a:r>
              <a:rPr lang="en-US" altLang="zh-TW" sz="1800" baseline="-25000" dirty="0" smtClean="0"/>
              <a:t>2</a:t>
            </a:r>
            <a:r>
              <a:rPr lang="en-US" altLang="zh-TW" sz="1800" dirty="0" smtClean="0"/>
              <a:t>(3) </a:t>
            </a:r>
            <a:r>
              <a:rPr lang="en-US" altLang="zh-TW" sz="1800" dirty="0"/>
              <a:t>+ </a:t>
            </a:r>
            <a:r>
              <a:rPr lang="en-US" altLang="zh-TW" sz="1800" dirty="0" smtClean="0"/>
              <a:t>1/ log</a:t>
            </a:r>
            <a:r>
              <a:rPr lang="en-US" altLang="zh-TW" sz="1800" baseline="-25000" dirty="0" smtClean="0"/>
              <a:t>2</a:t>
            </a:r>
            <a:r>
              <a:rPr lang="en-US" altLang="zh-TW" sz="1800" dirty="0" smtClean="0"/>
              <a:t>(4) </a:t>
            </a:r>
            <a:r>
              <a:rPr lang="en-US" altLang="zh-TW" sz="1800" dirty="0"/>
              <a:t>+ 1/ </a:t>
            </a:r>
            <a:r>
              <a:rPr lang="en-US" altLang="zh-TW" sz="1800" dirty="0" smtClean="0"/>
              <a:t>log</a:t>
            </a:r>
            <a:r>
              <a:rPr lang="en-US" altLang="zh-TW" sz="1800" baseline="-25000" dirty="0" smtClean="0"/>
              <a:t>2</a:t>
            </a:r>
            <a:r>
              <a:rPr lang="en-US" altLang="zh-TW" sz="1800" dirty="0" smtClean="0"/>
              <a:t>(5) </a:t>
            </a:r>
            <a:r>
              <a:rPr lang="en-US" altLang="zh-TW" sz="1800" dirty="0"/>
              <a:t>+ </a:t>
            </a:r>
            <a:r>
              <a:rPr lang="en-US" altLang="zh-TW" sz="1800" dirty="0" smtClean="0"/>
              <a:t>1/ </a:t>
            </a:r>
            <a:r>
              <a:rPr lang="en-US" altLang="zh-TW" sz="1800" dirty="0"/>
              <a:t>log</a:t>
            </a:r>
            <a:r>
              <a:rPr lang="en-US" altLang="zh-TW" sz="1800" baseline="-25000" dirty="0"/>
              <a:t>2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(</a:t>
            </a:r>
            <a:r>
              <a:rPr lang="en-US" altLang="zh-TW" sz="1800" dirty="0"/>
              <a:t>6</a:t>
            </a:r>
            <a:r>
              <a:rPr lang="en-US" altLang="zh-TW" sz="1800" dirty="0" smtClean="0"/>
              <a:t>) </a:t>
            </a:r>
            <a:r>
              <a:rPr lang="zh-TW" altLang="zh-TW" sz="1800" dirty="0"/>
              <a:t>】</a:t>
            </a:r>
            <a:endParaRPr lang="en-US" altLang="zh-TW" sz="1800" dirty="0" smtClean="0"/>
          </a:p>
          <a:p>
            <a:pPr lvl="1" indent="0">
              <a:buNone/>
            </a:pPr>
            <a:endParaRPr lang="en-US" altLang="zh-TW" sz="1800" dirty="0"/>
          </a:p>
          <a:p>
            <a:pPr lvl="1" indent="0">
              <a:buNone/>
            </a:pPr>
            <a:endParaRPr lang="en-US" altLang="zh-TW" sz="1800" dirty="0" smtClean="0"/>
          </a:p>
          <a:p>
            <a:pPr lvl="1" indent="0">
              <a:buNone/>
            </a:pPr>
            <a:endParaRPr lang="en-US" altLang="zh-TW" sz="1800" dirty="0"/>
          </a:p>
          <a:p>
            <a:pPr lvl="1" indent="0">
              <a:buNone/>
            </a:pPr>
            <a:endParaRPr lang="en-US" altLang="zh-TW" sz="1800" dirty="0"/>
          </a:p>
          <a:p>
            <a:pPr lvl="1" indent="0">
              <a:buNone/>
            </a:pPr>
            <a:endParaRPr lang="en-US" altLang="zh-TW" sz="1800" dirty="0" smtClean="0"/>
          </a:p>
          <a:p>
            <a:pPr lvl="1" indent="0">
              <a:buNone/>
            </a:pPr>
            <a:endParaRPr lang="en-US" altLang="zh-TW" sz="1800" dirty="0"/>
          </a:p>
          <a:p>
            <a:pPr lvl="1" indent="0">
              <a:buNone/>
            </a:pPr>
            <a:endParaRPr lang="en-US" altLang="zh-TW" sz="1800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95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Motivation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599808" y="-30480"/>
            <a:ext cx="1066800" cy="32918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  <p:grpSp>
        <p:nvGrpSpPr>
          <p:cNvPr id="5" name="群組 4"/>
          <p:cNvGrpSpPr/>
          <p:nvPr/>
        </p:nvGrpSpPr>
        <p:grpSpPr>
          <a:xfrm>
            <a:off x="2123728" y="3573016"/>
            <a:ext cx="4680520" cy="2880320"/>
            <a:chOff x="3421121" y="3837451"/>
            <a:chExt cx="2880320" cy="2952328"/>
          </a:xfrm>
        </p:grpSpPr>
        <p:sp>
          <p:nvSpPr>
            <p:cNvPr id="6" name="剪去對角線角落矩形 5"/>
            <p:cNvSpPr/>
            <p:nvPr/>
          </p:nvSpPr>
          <p:spPr>
            <a:xfrm>
              <a:off x="3421121" y="3837451"/>
              <a:ext cx="2880320" cy="2952328"/>
            </a:xfrm>
            <a:prstGeom prst="snip2Diag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3756865" y="3959914"/>
              <a:ext cx="2088232" cy="576064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3772471" y="4755063"/>
              <a:ext cx="2088232" cy="576064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1" name="文字方塊 10"/>
          <p:cNvSpPr txBox="1"/>
          <p:nvPr/>
        </p:nvSpPr>
        <p:spPr>
          <a:xfrm>
            <a:off x="573296" y="1704897"/>
            <a:ext cx="5222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sz="2400" dirty="0"/>
          </a:p>
        </p:txBody>
      </p:sp>
      <p:sp>
        <p:nvSpPr>
          <p:cNvPr id="12" name="矩形 11"/>
          <p:cNvSpPr/>
          <p:nvPr/>
        </p:nvSpPr>
        <p:spPr>
          <a:xfrm>
            <a:off x="2703944" y="4509120"/>
            <a:ext cx="3287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400" dirty="0"/>
              <a:t>“ Obama visited Kenya on a diplomatic mission ” </a:t>
            </a:r>
            <a:endParaRPr lang="zh-TW" altLang="en-US" sz="1400" dirty="0"/>
          </a:p>
        </p:txBody>
      </p:sp>
      <p:sp>
        <p:nvSpPr>
          <p:cNvPr id="13" name="矩形 12"/>
          <p:cNvSpPr/>
          <p:nvPr/>
        </p:nvSpPr>
        <p:spPr>
          <a:xfrm>
            <a:off x="2801972" y="3841303"/>
            <a:ext cx="31694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400" dirty="0"/>
              <a:t>“ </a:t>
            </a:r>
            <a:r>
              <a:rPr lang="en-US" altLang="zh-TW" sz="1400" i="1" dirty="0" smtClean="0"/>
              <a:t>Barack </a:t>
            </a:r>
            <a:r>
              <a:rPr lang="en-US" altLang="zh-TW" sz="1400" i="1" dirty="0"/>
              <a:t>Obama was born in </a:t>
            </a:r>
            <a:r>
              <a:rPr lang="en-US" altLang="zh-TW" sz="1400" i="1" dirty="0" smtClean="0"/>
              <a:t>Kenya</a:t>
            </a:r>
            <a:r>
              <a:rPr lang="en-US" altLang="zh-TW" sz="1400" dirty="0"/>
              <a:t> ” </a:t>
            </a:r>
            <a:endParaRPr lang="zh-TW" altLang="en-US" sz="1400" dirty="0"/>
          </a:p>
        </p:txBody>
      </p:sp>
      <p:sp>
        <p:nvSpPr>
          <p:cNvPr id="14" name="矩形 13"/>
          <p:cNvSpPr/>
          <p:nvPr/>
        </p:nvSpPr>
        <p:spPr>
          <a:xfrm>
            <a:off x="2703944" y="5157192"/>
            <a:ext cx="3393377" cy="56201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400" dirty="0"/>
              <a:t>“ </a:t>
            </a:r>
            <a:r>
              <a:rPr lang="en-US" altLang="zh-TW" sz="1400" i="1" dirty="0" smtClean="0"/>
              <a:t>Obama’s </a:t>
            </a:r>
            <a:r>
              <a:rPr lang="en-US" altLang="zh-TW" sz="1400" i="1" dirty="0"/>
              <a:t>birthplace is </a:t>
            </a:r>
            <a:r>
              <a:rPr lang="en-US" altLang="zh-TW" sz="1400" i="1" dirty="0" smtClean="0"/>
              <a:t>Kenya</a:t>
            </a:r>
            <a:r>
              <a:rPr lang="en-US" altLang="zh-TW" sz="1400" dirty="0"/>
              <a:t> ” </a:t>
            </a:r>
            <a:endParaRPr lang="zh-TW" altLang="en-US" sz="1400" dirty="0"/>
          </a:p>
        </p:txBody>
      </p:sp>
      <p:sp>
        <p:nvSpPr>
          <p:cNvPr id="16" name="矩形 15"/>
          <p:cNvSpPr/>
          <p:nvPr/>
        </p:nvSpPr>
        <p:spPr>
          <a:xfrm>
            <a:off x="2703944" y="5817606"/>
            <a:ext cx="3393377" cy="56201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400" dirty="0"/>
          </a:p>
        </p:txBody>
      </p:sp>
      <p:sp>
        <p:nvSpPr>
          <p:cNvPr id="15" name="矩形 14"/>
          <p:cNvSpPr/>
          <p:nvPr/>
        </p:nvSpPr>
        <p:spPr>
          <a:xfrm>
            <a:off x="2769656" y="5856400"/>
            <a:ext cx="32221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400" i="1" dirty="0"/>
              <a:t>“Kenya, the birthplace  of the first African-American </a:t>
            </a:r>
            <a:r>
              <a:rPr lang="en-US" altLang="zh-TW" sz="1400" i="1" dirty="0" smtClean="0"/>
              <a:t>president</a:t>
            </a:r>
            <a:r>
              <a:rPr lang="en-US" altLang="zh-TW" sz="1400" dirty="0"/>
              <a:t> ” </a:t>
            </a:r>
            <a:endParaRPr lang="zh-TW" altLang="en-US" sz="1400" dirty="0"/>
          </a:p>
        </p:txBody>
      </p:sp>
      <p:sp>
        <p:nvSpPr>
          <p:cNvPr id="18" name="矩形 17"/>
          <p:cNvSpPr/>
          <p:nvPr/>
        </p:nvSpPr>
        <p:spPr>
          <a:xfrm>
            <a:off x="209992" y="2772217"/>
            <a:ext cx="2345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1600" b="1" dirty="0" smtClean="0"/>
              <a:t>Keyword search</a:t>
            </a:r>
            <a:r>
              <a:rPr lang="en-US" altLang="zh-TW" sz="1600" dirty="0" smtClean="0"/>
              <a:t>:</a:t>
            </a:r>
          </a:p>
          <a:p>
            <a:pPr algn="ctr"/>
            <a:r>
              <a:rPr lang="en-US" altLang="zh-TW" sz="1600" dirty="0"/>
              <a:t>“Obama”</a:t>
            </a:r>
            <a:r>
              <a:rPr lang="zh-TW" altLang="en-US" sz="1600" dirty="0"/>
              <a:t> </a:t>
            </a:r>
            <a:r>
              <a:rPr lang="en-US" altLang="zh-TW" sz="1600" dirty="0" smtClean="0"/>
              <a:t>and “Kenya”  </a:t>
            </a:r>
            <a:endParaRPr lang="zh-TW" altLang="en-US" sz="1600" dirty="0"/>
          </a:p>
        </p:txBody>
      </p:sp>
      <p:cxnSp>
        <p:nvCxnSpPr>
          <p:cNvPr id="20" name="直線單箭頭接點 19"/>
          <p:cNvCxnSpPr>
            <a:endCxn id="7" idx="1"/>
          </p:cNvCxnSpPr>
          <p:nvPr/>
        </p:nvCxnSpPr>
        <p:spPr>
          <a:xfrm>
            <a:off x="1371762" y="3438292"/>
            <a:ext cx="1297550" cy="535207"/>
          </a:xfrm>
          <a:prstGeom prst="straightConnector1">
            <a:avLst/>
          </a:prstGeom>
          <a:ln w="127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>
            <a:off x="1371762" y="3438292"/>
            <a:ext cx="1297550" cy="1214844"/>
          </a:xfrm>
          <a:prstGeom prst="straightConnector1">
            <a:avLst/>
          </a:prstGeom>
          <a:ln w="127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>
            <a:off x="1371762" y="3476468"/>
            <a:ext cx="1297550" cy="2112772"/>
          </a:xfrm>
          <a:prstGeom prst="straightConnector1">
            <a:avLst/>
          </a:prstGeom>
          <a:ln w="127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5652120" y="2772217"/>
            <a:ext cx="3384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1600" b="1" dirty="0"/>
              <a:t>S</a:t>
            </a:r>
            <a:r>
              <a:rPr lang="en-US" altLang="zh-TW" sz="1600" b="1" dirty="0" smtClean="0"/>
              <a:t>tatement search</a:t>
            </a:r>
            <a:r>
              <a:rPr lang="en-US" altLang="zh-TW" sz="1600" dirty="0" smtClean="0"/>
              <a:t>: </a:t>
            </a:r>
          </a:p>
          <a:p>
            <a:r>
              <a:rPr lang="en-US" altLang="zh-TW" sz="1600" i="1" dirty="0"/>
              <a:t>“Barack Obama was born in Kenya</a:t>
            </a:r>
            <a:r>
              <a:rPr lang="en-US" altLang="zh-TW" sz="1600" i="1" dirty="0" smtClean="0"/>
              <a:t>”</a:t>
            </a:r>
            <a:endParaRPr lang="zh-TW" altLang="en-US" sz="1600" dirty="0"/>
          </a:p>
        </p:txBody>
      </p:sp>
      <p:cxnSp>
        <p:nvCxnSpPr>
          <p:cNvPr id="40" name="直線單箭頭接點 39"/>
          <p:cNvCxnSpPr/>
          <p:nvPr/>
        </p:nvCxnSpPr>
        <p:spPr>
          <a:xfrm flipH="1">
            <a:off x="6097321" y="3365252"/>
            <a:ext cx="1499015" cy="680462"/>
          </a:xfrm>
          <a:prstGeom prst="straightConnector1">
            <a:avLst/>
          </a:prstGeom>
          <a:ln w="127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 flipH="1">
            <a:off x="6097322" y="3365252"/>
            <a:ext cx="1499014" cy="2072947"/>
          </a:xfrm>
          <a:prstGeom prst="straightConnector1">
            <a:avLst/>
          </a:prstGeom>
          <a:ln w="127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直線單箭頭接點 48"/>
          <p:cNvCxnSpPr/>
          <p:nvPr/>
        </p:nvCxnSpPr>
        <p:spPr>
          <a:xfrm flipH="1">
            <a:off x="6097322" y="3365252"/>
            <a:ext cx="1499014" cy="2752758"/>
          </a:xfrm>
          <a:prstGeom prst="straightConnector1">
            <a:avLst/>
          </a:prstGeom>
          <a:ln w="127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2" name="Picture 6" descr="view results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736" y="1250944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矩形 23"/>
          <p:cNvSpPr/>
          <p:nvPr/>
        </p:nvSpPr>
        <p:spPr>
          <a:xfrm>
            <a:off x="559976" y="1660147"/>
            <a:ext cx="4927763" cy="567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dirty="0"/>
              <a:t>“ </a:t>
            </a:r>
            <a:r>
              <a:rPr lang="en-US" altLang="zh-TW" i="1" dirty="0" smtClean="0"/>
              <a:t>Barack </a:t>
            </a:r>
            <a:r>
              <a:rPr lang="en-US" altLang="zh-TW" i="1" dirty="0"/>
              <a:t>Obama was born in </a:t>
            </a:r>
            <a:r>
              <a:rPr lang="en-US" altLang="zh-TW" i="1" dirty="0" smtClean="0"/>
              <a:t>Kenya</a:t>
            </a:r>
            <a:r>
              <a:rPr lang="en-US" altLang="zh-TW" dirty="0" smtClean="0"/>
              <a:t> ”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25" name="向右箭號 24"/>
          <p:cNvSpPr/>
          <p:nvPr/>
        </p:nvSpPr>
        <p:spPr>
          <a:xfrm>
            <a:off x="5854882" y="1554528"/>
            <a:ext cx="864096" cy="61203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84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Motivation:</a:t>
            </a:r>
          </a:p>
          <a:p>
            <a:pPr lvl="1"/>
            <a:r>
              <a:rPr lang="en-US" altLang="zh-TW" dirty="0" smtClean="0"/>
              <a:t>Information retrieval (IR) is traditionally based on </a:t>
            </a:r>
            <a:r>
              <a:rPr lang="en-US" altLang="zh-TW" b="1" dirty="0" smtClean="0"/>
              <a:t>keyword search</a:t>
            </a:r>
            <a:r>
              <a:rPr lang="en-US" altLang="zh-TW" dirty="0" smtClean="0"/>
              <a:t>. And system aims not </a:t>
            </a:r>
            <a:r>
              <a:rPr lang="en-US" altLang="zh-TW" dirty="0"/>
              <a:t>only for exact matches of the given keywords but also for semantically similar </a:t>
            </a:r>
            <a:r>
              <a:rPr lang="en-US" altLang="zh-TW" dirty="0" smtClean="0"/>
              <a:t>keywords.</a:t>
            </a:r>
            <a:endParaRPr lang="en-US" altLang="zh-TW" dirty="0"/>
          </a:p>
          <a:p>
            <a:pPr marL="274320" lvl="1" indent="0">
              <a:buNone/>
            </a:pPr>
            <a:endParaRPr lang="en-US" altLang="zh-TW" dirty="0"/>
          </a:p>
          <a:p>
            <a:r>
              <a:rPr lang="en-US" altLang="zh-TW" dirty="0" smtClean="0"/>
              <a:t>Goal:</a:t>
            </a:r>
            <a:endParaRPr lang="en-US" altLang="zh-TW" dirty="0"/>
          </a:p>
          <a:p>
            <a:pPr lvl="1"/>
            <a:r>
              <a:rPr lang="en-US" altLang="zh-TW" dirty="0"/>
              <a:t>N</a:t>
            </a:r>
            <a:r>
              <a:rPr lang="en-US" altLang="zh-TW" dirty="0" smtClean="0"/>
              <a:t>otion </a:t>
            </a:r>
            <a:r>
              <a:rPr lang="en-US" altLang="zh-TW" dirty="0"/>
              <a:t>of </a:t>
            </a:r>
            <a:r>
              <a:rPr lang="en-US" altLang="zh-TW" b="1" dirty="0"/>
              <a:t>statement </a:t>
            </a:r>
            <a:r>
              <a:rPr lang="en-US" altLang="zh-TW" b="1" dirty="0" smtClean="0"/>
              <a:t>search </a:t>
            </a:r>
            <a:r>
              <a:rPr lang="en-US" altLang="zh-TW" dirty="0" smtClean="0"/>
              <a:t>and </a:t>
            </a:r>
            <a:r>
              <a:rPr lang="en-US" altLang="zh-TW" dirty="0"/>
              <a:t>proposes a framework that enables semantic-aware document retrieval by mapping user queries to semantic statements and retrieving witness documents expressing these statements in </a:t>
            </a:r>
            <a:r>
              <a:rPr lang="en-US" altLang="zh-TW" dirty="0" smtClean="0"/>
              <a:t>different textual forms.</a:t>
            </a:r>
          </a:p>
          <a:p>
            <a:pPr lvl="1"/>
            <a:endParaRPr lang="en-US" altLang="zh-TW" sz="1600" dirty="0"/>
          </a:p>
          <a:p>
            <a:pPr lvl="1"/>
            <a:r>
              <a:rPr lang="en-US" altLang="zh-TW" sz="1600" dirty="0" smtClean="0"/>
              <a:t>EX: </a:t>
            </a:r>
            <a:r>
              <a:rPr lang="en-US" altLang="zh-TW" sz="1600" i="1" dirty="0" smtClean="0"/>
              <a:t>“Barack Obama was born in Kenya”</a:t>
            </a:r>
            <a:r>
              <a:rPr lang="zh-TW" altLang="en-US" sz="1600" i="1" dirty="0" smtClean="0"/>
              <a:t> </a:t>
            </a:r>
            <a:r>
              <a:rPr lang="en-US" altLang="zh-TW" sz="1600" i="1" dirty="0" smtClean="0"/>
              <a:t> </a:t>
            </a:r>
            <a:endParaRPr lang="en-US" altLang="zh-TW" sz="1600" i="1" dirty="0"/>
          </a:p>
          <a:p>
            <a:pPr marL="274320" lvl="1" indent="0">
              <a:buNone/>
            </a:pPr>
            <a:r>
              <a:rPr lang="zh-TW" altLang="en-US" sz="1600" i="1" dirty="0" smtClean="0"/>
              <a:t>          </a:t>
            </a:r>
            <a:r>
              <a:rPr lang="en-US" altLang="zh-TW" sz="1600" i="1" dirty="0" smtClean="0"/>
              <a:t>“</a:t>
            </a:r>
            <a:r>
              <a:rPr lang="en-US" altLang="zh-TW" sz="1600" i="1" dirty="0"/>
              <a:t>Obama spent his childhood in </a:t>
            </a:r>
            <a:r>
              <a:rPr lang="en-US" altLang="zh-TW" sz="1600" i="1" dirty="0" smtClean="0"/>
              <a:t>Kenya”</a:t>
            </a:r>
            <a:endParaRPr lang="en-US" altLang="zh-TW" sz="1600" dirty="0" smtClean="0"/>
          </a:p>
          <a:p>
            <a:pPr marL="274320" lvl="1" indent="0">
              <a:buNone/>
            </a:pPr>
            <a:r>
              <a:rPr lang="en-US" altLang="zh-TW" sz="1600" i="1" dirty="0" smtClean="0"/>
              <a:t>          “Kenya</a:t>
            </a:r>
            <a:r>
              <a:rPr lang="en-US" altLang="zh-TW" sz="1600" i="1" dirty="0"/>
              <a:t>, the birthplace </a:t>
            </a:r>
            <a:r>
              <a:rPr lang="en-US" altLang="zh-TW" sz="1600" i="1" dirty="0" smtClean="0"/>
              <a:t>of </a:t>
            </a:r>
            <a:r>
              <a:rPr lang="en-US" altLang="zh-TW" sz="1600" i="1" dirty="0"/>
              <a:t>the first African-American </a:t>
            </a:r>
            <a:r>
              <a:rPr lang="en-US" altLang="zh-TW" sz="1600" i="1" dirty="0" smtClean="0"/>
              <a:t>president”</a:t>
            </a:r>
            <a:endParaRPr lang="en-US" altLang="zh-TW" sz="1600" dirty="0" smtClean="0"/>
          </a:p>
          <a:p>
            <a:pPr marL="274320" lvl="1" indent="0">
              <a:buNone/>
            </a:pPr>
            <a:endParaRPr lang="en-US" altLang="zh-TW" sz="1600" dirty="0"/>
          </a:p>
          <a:p>
            <a:pPr marL="274320" lvl="1" indent="0">
              <a:buNone/>
            </a:pPr>
            <a:endParaRPr lang="en-US" altLang="zh-TW" dirty="0" smtClean="0"/>
          </a:p>
          <a:p>
            <a:pPr marL="274320" lvl="1" indent="0">
              <a:buNone/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823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4098" name="Picture 2" descr="C:\Users\michael\Desktop\Paper Ready\2012-02-17_2244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8640960" cy="4963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Introduction – System Architecture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5496" y="1412776"/>
            <a:ext cx="21602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1400" b="1" dirty="0"/>
              <a:t>“ </a:t>
            </a:r>
            <a:r>
              <a:rPr lang="en-US" altLang="zh-TW" sz="1400" b="1" i="1" dirty="0" smtClean="0"/>
              <a:t>Barack </a:t>
            </a:r>
            <a:r>
              <a:rPr lang="en-US" altLang="zh-TW" sz="1400" b="1" i="1" dirty="0"/>
              <a:t>Obama was born in </a:t>
            </a:r>
            <a:r>
              <a:rPr lang="en-US" altLang="zh-TW" sz="1400" b="1" i="1" dirty="0" smtClean="0"/>
              <a:t>Kenya</a:t>
            </a:r>
            <a:r>
              <a:rPr lang="en-US" altLang="zh-TW" sz="1400" b="1" dirty="0" smtClean="0"/>
              <a:t> ”</a:t>
            </a:r>
            <a:r>
              <a:rPr lang="zh-TW" altLang="en-US" sz="1400" b="1" dirty="0" smtClean="0"/>
              <a:t> </a:t>
            </a:r>
            <a:endParaRPr lang="zh-TW" altLang="en-US" sz="1400" b="1" dirty="0"/>
          </a:p>
        </p:txBody>
      </p:sp>
      <p:sp>
        <p:nvSpPr>
          <p:cNvPr id="9" name="矩形 8"/>
          <p:cNvSpPr/>
          <p:nvPr/>
        </p:nvSpPr>
        <p:spPr>
          <a:xfrm>
            <a:off x="2339752" y="1412777"/>
            <a:ext cx="223224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1400" b="1" dirty="0" smtClean="0"/>
              <a:t>(Obama, </a:t>
            </a:r>
            <a:r>
              <a:rPr lang="en-US" altLang="zh-TW" sz="1400" b="1" dirty="0" err="1" smtClean="0"/>
              <a:t>bornIn</a:t>
            </a:r>
            <a:r>
              <a:rPr lang="en-US" altLang="zh-TW" sz="1400" b="1" dirty="0" smtClean="0"/>
              <a:t>, Kenya)</a:t>
            </a:r>
            <a:r>
              <a:rPr lang="zh-TW" altLang="en-US" sz="1200" b="1" dirty="0" smtClean="0"/>
              <a:t> </a:t>
            </a:r>
            <a:endParaRPr lang="zh-TW" altLang="en-US" sz="1200" b="1" dirty="0"/>
          </a:p>
        </p:txBody>
      </p:sp>
      <p:pic>
        <p:nvPicPr>
          <p:cNvPr id="10" name="Picture 4" descr="document, excel, spreadsheet, table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235224"/>
            <a:ext cx="897631" cy="897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矩形 10"/>
          <p:cNvSpPr/>
          <p:nvPr/>
        </p:nvSpPr>
        <p:spPr>
          <a:xfrm>
            <a:off x="107504" y="2280764"/>
            <a:ext cx="144016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2411760" y="2204864"/>
            <a:ext cx="1512168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4932040" y="2204864"/>
            <a:ext cx="1872208" cy="5079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7956376" y="2280764"/>
            <a:ext cx="1054679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78592" y="6129300"/>
            <a:ext cx="1685096" cy="684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1300" b="1" dirty="0"/>
              <a:t>“ </a:t>
            </a:r>
            <a:r>
              <a:rPr lang="en-US" altLang="zh-TW" sz="1300" b="1" i="1" dirty="0" smtClean="0"/>
              <a:t>Barack </a:t>
            </a:r>
            <a:r>
              <a:rPr lang="en-US" altLang="zh-TW" sz="1300" b="1" i="1" dirty="0"/>
              <a:t>Obama </a:t>
            </a:r>
            <a:r>
              <a:rPr lang="en-US" altLang="zh-TW" sz="1300" b="1" dirty="0" smtClean="0"/>
              <a:t>”</a:t>
            </a:r>
          </a:p>
          <a:p>
            <a:pPr algn="ctr"/>
            <a:r>
              <a:rPr lang="en-US" altLang="zh-TW" sz="1300" b="1" dirty="0" smtClean="0"/>
              <a:t>“Kenya”</a:t>
            </a:r>
          </a:p>
          <a:p>
            <a:pPr algn="ctr"/>
            <a:r>
              <a:rPr lang="en-US" altLang="zh-TW" sz="1300" b="1" dirty="0" smtClean="0"/>
              <a:t>…..</a:t>
            </a:r>
            <a:r>
              <a:rPr lang="zh-TW" altLang="en-US" sz="1300" b="1" dirty="0" smtClean="0"/>
              <a:t> </a:t>
            </a:r>
            <a:endParaRPr lang="zh-TW" altLang="en-US" sz="1300" b="1" dirty="0"/>
          </a:p>
        </p:txBody>
      </p:sp>
      <p:sp>
        <p:nvSpPr>
          <p:cNvPr id="16" name="矩形 15"/>
          <p:cNvSpPr/>
          <p:nvPr/>
        </p:nvSpPr>
        <p:spPr>
          <a:xfrm>
            <a:off x="7340352" y="5877272"/>
            <a:ext cx="176815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1300" b="1" dirty="0"/>
              <a:t>(</a:t>
            </a:r>
            <a:r>
              <a:rPr lang="en-US" altLang="zh-TW" sz="1300" b="1" i="1" dirty="0" smtClean="0"/>
              <a:t>Barack </a:t>
            </a:r>
            <a:r>
              <a:rPr lang="en-US" altLang="zh-TW" sz="1300" b="1" i="1" dirty="0"/>
              <a:t>Obama </a:t>
            </a:r>
            <a:r>
              <a:rPr lang="en-US" altLang="zh-TW" sz="1300" b="1" dirty="0" smtClean="0"/>
              <a:t>,5)</a:t>
            </a:r>
          </a:p>
          <a:p>
            <a:pPr algn="ctr"/>
            <a:r>
              <a:rPr lang="en-US" altLang="zh-TW" sz="1300" b="1" dirty="0" smtClean="0"/>
              <a:t>(Kenya,2)</a:t>
            </a:r>
          </a:p>
          <a:p>
            <a:pPr algn="ctr"/>
            <a:r>
              <a:rPr lang="en-US" altLang="zh-TW" sz="1300" b="1" dirty="0" smtClean="0"/>
              <a:t>……</a:t>
            </a:r>
            <a:endParaRPr lang="zh-TW" altLang="en-US" sz="1300" b="1" dirty="0"/>
          </a:p>
        </p:txBody>
      </p:sp>
      <p:sp>
        <p:nvSpPr>
          <p:cNvPr id="17" name="矩形 16"/>
          <p:cNvSpPr/>
          <p:nvPr/>
        </p:nvSpPr>
        <p:spPr>
          <a:xfrm>
            <a:off x="56496" y="5229200"/>
            <a:ext cx="1685096" cy="684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1300" b="1" dirty="0"/>
              <a:t>“X was born in </a:t>
            </a:r>
            <a:r>
              <a:rPr lang="en-US" altLang="zh-TW" sz="1300" b="1" dirty="0" smtClean="0"/>
              <a:t>Y”</a:t>
            </a:r>
          </a:p>
          <a:p>
            <a:pPr algn="ctr"/>
            <a:r>
              <a:rPr lang="en-US" altLang="zh-TW" sz="1300" b="1" dirty="0" smtClean="0"/>
              <a:t>“X </a:t>
            </a:r>
            <a:r>
              <a:rPr lang="en-US" altLang="zh-TW" sz="1300" b="1" dirty="0"/>
              <a:t>is leader of Y ” </a:t>
            </a:r>
            <a:endParaRPr lang="en-US" altLang="zh-TW" sz="1300" b="1" dirty="0" smtClean="0"/>
          </a:p>
          <a:p>
            <a:pPr algn="ctr"/>
            <a:r>
              <a:rPr lang="en-US" altLang="zh-TW" sz="1300" b="1" dirty="0" smtClean="0"/>
              <a:t>…..</a:t>
            </a:r>
            <a:r>
              <a:rPr lang="zh-TW" altLang="en-US" sz="1300" b="1" dirty="0" smtClean="0"/>
              <a:t> </a:t>
            </a:r>
            <a:endParaRPr lang="zh-TW" altLang="en-US" sz="1300" b="1" dirty="0"/>
          </a:p>
        </p:txBody>
      </p:sp>
      <p:sp>
        <p:nvSpPr>
          <p:cNvPr id="18" name="矩形 17"/>
          <p:cNvSpPr/>
          <p:nvPr/>
        </p:nvSpPr>
        <p:spPr>
          <a:xfrm>
            <a:off x="7340352" y="4941168"/>
            <a:ext cx="176815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1300" b="1" dirty="0" smtClean="0"/>
              <a:t>(</a:t>
            </a:r>
            <a:r>
              <a:rPr lang="en-US" altLang="zh-TW" sz="1300" b="1" dirty="0"/>
              <a:t>X was born in </a:t>
            </a:r>
            <a:r>
              <a:rPr lang="en-US" altLang="zh-TW" sz="1300" b="1" dirty="0" smtClean="0"/>
              <a:t>Y , 2</a:t>
            </a:r>
            <a:r>
              <a:rPr lang="en-US" altLang="zh-TW" sz="1300" b="1" dirty="0"/>
              <a:t>)</a:t>
            </a:r>
          </a:p>
          <a:p>
            <a:pPr algn="ctr"/>
            <a:r>
              <a:rPr lang="en-US" altLang="zh-TW" sz="1300" b="1" dirty="0"/>
              <a:t>(X is leader of </a:t>
            </a:r>
            <a:r>
              <a:rPr lang="en-US" altLang="zh-TW" sz="1300" b="1" dirty="0" smtClean="0"/>
              <a:t>Y , </a:t>
            </a:r>
            <a:r>
              <a:rPr lang="en-US" altLang="zh-TW" sz="1300" b="1" dirty="0"/>
              <a:t>3</a:t>
            </a:r>
            <a:r>
              <a:rPr lang="en-US" altLang="zh-TW" sz="1300" b="1" dirty="0" smtClean="0"/>
              <a:t>)</a:t>
            </a:r>
          </a:p>
          <a:p>
            <a:pPr algn="ctr"/>
            <a:r>
              <a:rPr lang="en-US" altLang="zh-TW" sz="1300" b="1" dirty="0" smtClean="0"/>
              <a:t>……</a:t>
            </a:r>
            <a:endParaRPr lang="zh-TW" altLang="en-US" sz="1300" b="1" dirty="0"/>
          </a:p>
        </p:txBody>
      </p:sp>
      <p:sp>
        <p:nvSpPr>
          <p:cNvPr id="19" name="矩形 18"/>
          <p:cNvSpPr/>
          <p:nvPr/>
        </p:nvSpPr>
        <p:spPr>
          <a:xfrm>
            <a:off x="2003572" y="5481228"/>
            <a:ext cx="1452304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5112060" y="5481228"/>
            <a:ext cx="2052228" cy="5400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矩形 1"/>
          <p:cNvSpPr/>
          <p:nvPr/>
        </p:nvSpPr>
        <p:spPr>
          <a:xfrm>
            <a:off x="3380129" y="6021288"/>
            <a:ext cx="22397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1400" b="1" dirty="0"/>
              <a:t>Information Extraction</a:t>
            </a:r>
            <a:r>
              <a:rPr lang="zh-TW" altLang="en-US" sz="1400" b="1" dirty="0" smtClean="0"/>
              <a:t> </a:t>
            </a:r>
            <a:endParaRPr lang="zh-TW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26147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  <p:bldP spid="17" grpId="1" animBg="1"/>
      <p:bldP spid="18" grpId="0" animBg="1"/>
      <p:bldP spid="19" grpId="0" animBg="1"/>
      <p:bldP spid="19" grpId="1" animBg="1"/>
      <p:bldP spid="2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STATEMENT SEARCH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 smtClean="0"/>
              <a:t>User might want </a:t>
            </a:r>
            <a:r>
              <a:rPr lang="en-US" altLang="zh-TW" sz="2000" dirty="0"/>
              <a:t>to </a:t>
            </a:r>
            <a:r>
              <a:rPr lang="en-US" altLang="zh-TW" sz="2000" b="1" dirty="0"/>
              <a:t>verify</a:t>
            </a:r>
            <a:r>
              <a:rPr lang="en-US" altLang="zh-TW" sz="2000" dirty="0"/>
              <a:t> </a:t>
            </a:r>
            <a:r>
              <a:rPr lang="en-US" altLang="zh-TW" sz="2000" dirty="0" smtClean="0"/>
              <a:t>whether a </a:t>
            </a:r>
            <a:r>
              <a:rPr lang="en-US" altLang="zh-TW" sz="2000" dirty="0"/>
              <a:t>certain statement is </a:t>
            </a:r>
            <a:r>
              <a:rPr lang="en-US" altLang="zh-TW" sz="2000" dirty="0" smtClean="0"/>
              <a:t>true, and </a:t>
            </a:r>
            <a:r>
              <a:rPr lang="en-US" altLang="zh-TW" sz="2000" dirty="0"/>
              <a:t>seek </a:t>
            </a:r>
            <a:r>
              <a:rPr lang="en-US" altLang="zh-TW" sz="2000" dirty="0" smtClean="0"/>
              <a:t>documents confirming </a:t>
            </a:r>
            <a:r>
              <a:rPr lang="en-US" altLang="zh-TW" sz="2000" dirty="0"/>
              <a:t>this statement</a:t>
            </a:r>
            <a:r>
              <a:rPr lang="en-US" altLang="zh-TW" sz="2000" dirty="0" smtClean="0"/>
              <a:t> . </a:t>
            </a:r>
            <a:r>
              <a:rPr lang="en-US" altLang="zh-TW" sz="2000" i="1" dirty="0" smtClean="0"/>
              <a:t>(</a:t>
            </a:r>
            <a:r>
              <a:rPr lang="en-US" altLang="zh-TW" sz="2000" b="1" i="1" dirty="0"/>
              <a:t>persuasiveness</a:t>
            </a:r>
            <a:r>
              <a:rPr lang="en-US" altLang="zh-TW" sz="2000" i="1" dirty="0"/>
              <a:t>)</a:t>
            </a:r>
            <a:endParaRPr lang="en-US" altLang="zh-TW" sz="2000" dirty="0" smtClean="0"/>
          </a:p>
          <a:p>
            <a:pPr lvl="1"/>
            <a:r>
              <a:rPr lang="en-US" altLang="zh-TW" sz="1800" dirty="0" smtClean="0"/>
              <a:t>EX: </a:t>
            </a:r>
            <a:r>
              <a:rPr lang="en-US" altLang="zh-TW" sz="1800" dirty="0"/>
              <a:t>  Barack Obama was whether born in </a:t>
            </a:r>
            <a:r>
              <a:rPr lang="en-US" altLang="zh-TW" sz="1800" dirty="0" smtClean="0"/>
              <a:t>Kenya ?</a:t>
            </a:r>
          </a:p>
          <a:p>
            <a:pPr lvl="1"/>
            <a:endParaRPr lang="en-US" altLang="zh-TW" sz="1800" dirty="0"/>
          </a:p>
          <a:p>
            <a:r>
              <a:rPr lang="en-US" altLang="zh-TW" sz="2000" dirty="0"/>
              <a:t>U</a:t>
            </a:r>
            <a:r>
              <a:rPr lang="en-US" altLang="zh-TW" sz="2000" dirty="0" smtClean="0"/>
              <a:t>ser </a:t>
            </a:r>
            <a:r>
              <a:rPr lang="en-US" altLang="zh-TW" sz="2000" dirty="0"/>
              <a:t>might want to </a:t>
            </a:r>
            <a:r>
              <a:rPr lang="en-US" altLang="zh-TW" sz="2000" b="1" dirty="0" smtClean="0"/>
              <a:t>investigate</a:t>
            </a:r>
            <a:r>
              <a:rPr lang="en-US" altLang="zh-TW" sz="2000" dirty="0" smtClean="0"/>
              <a:t> a </a:t>
            </a:r>
            <a:r>
              <a:rPr lang="en-US" altLang="zh-TW" sz="2000" dirty="0"/>
              <a:t>certain </a:t>
            </a:r>
            <a:r>
              <a:rPr lang="en-US" altLang="zh-TW" sz="2000" dirty="0" smtClean="0"/>
              <a:t>statement</a:t>
            </a:r>
            <a:r>
              <a:rPr lang="en-US" altLang="zh-TW" sz="2000" i="1" dirty="0"/>
              <a:t> </a:t>
            </a:r>
            <a:r>
              <a:rPr lang="en-US" altLang="zh-TW" sz="2000" i="1" dirty="0" smtClean="0"/>
              <a:t>and  </a:t>
            </a:r>
            <a:r>
              <a:rPr lang="en-US" altLang="zh-TW" sz="2000" dirty="0" smtClean="0"/>
              <a:t>find </a:t>
            </a:r>
            <a:r>
              <a:rPr lang="en-US" altLang="zh-TW" sz="2000" dirty="0"/>
              <a:t>more details </a:t>
            </a:r>
            <a:r>
              <a:rPr lang="en-US" altLang="zh-TW" sz="2000" dirty="0" smtClean="0"/>
              <a:t>about it. </a:t>
            </a:r>
            <a:r>
              <a:rPr lang="en-US" altLang="zh-TW" sz="2000" i="1" dirty="0" smtClean="0"/>
              <a:t>(</a:t>
            </a:r>
            <a:r>
              <a:rPr lang="en-US" altLang="zh-TW" sz="2000" b="1" i="1" dirty="0" smtClean="0"/>
              <a:t>on-</a:t>
            </a:r>
            <a:r>
              <a:rPr lang="en-US" altLang="zh-TW" sz="2000" b="1" i="1" dirty="0" err="1" smtClean="0"/>
              <a:t>topicness</a:t>
            </a:r>
            <a:r>
              <a:rPr lang="en-US" altLang="zh-TW" sz="2000" i="1" dirty="0"/>
              <a:t>)</a:t>
            </a:r>
            <a:endParaRPr lang="en-US" altLang="zh-TW" sz="2000" dirty="0" smtClean="0"/>
          </a:p>
          <a:p>
            <a:pPr lvl="1"/>
            <a:r>
              <a:rPr lang="en-US" altLang="zh-TW" sz="1800" dirty="0"/>
              <a:t>EX: </a:t>
            </a:r>
            <a:r>
              <a:rPr lang="en-US" altLang="zh-TW" sz="1800" dirty="0" smtClean="0"/>
              <a:t>User know “Osama </a:t>
            </a:r>
            <a:r>
              <a:rPr lang="en-US" altLang="zh-TW" sz="1800" dirty="0"/>
              <a:t>Bin Laden died on May </a:t>
            </a:r>
            <a:r>
              <a:rPr lang="en-US" altLang="zh-TW" sz="1800" dirty="0" smtClean="0"/>
              <a:t>2011” . But wants to find more details about his death.</a:t>
            </a:r>
          </a:p>
          <a:p>
            <a:pPr lvl="1"/>
            <a:endParaRPr lang="en-US" altLang="zh-TW" sz="1800" dirty="0"/>
          </a:p>
          <a:p>
            <a:pPr marL="182880" lvl="1"/>
            <a:r>
              <a:rPr lang="en-US" altLang="zh-TW" dirty="0" smtClean="0"/>
              <a:t>Example:</a:t>
            </a:r>
          </a:p>
          <a:p>
            <a:pPr marL="457200" lvl="2"/>
            <a:r>
              <a:rPr lang="en-US" altLang="zh-TW" dirty="0" smtClean="0"/>
              <a:t>The </a:t>
            </a:r>
            <a:r>
              <a:rPr lang="en-US" altLang="zh-TW" dirty="0"/>
              <a:t>Wikipedia article about the </a:t>
            </a:r>
            <a:r>
              <a:rPr lang="en-US" altLang="zh-TW" dirty="0" err="1"/>
              <a:t>Kapiolani</a:t>
            </a:r>
            <a:r>
              <a:rPr lang="en-US" altLang="zh-TW" dirty="0"/>
              <a:t> Medical Center in Honolulu </a:t>
            </a:r>
            <a:r>
              <a:rPr lang="en-US" altLang="zh-TW" dirty="0" smtClean="0"/>
              <a:t>might clearly </a:t>
            </a:r>
            <a:r>
              <a:rPr lang="en-US" altLang="zh-TW" dirty="0"/>
              <a:t>state that Obama was born </a:t>
            </a:r>
            <a:r>
              <a:rPr lang="en-US" altLang="zh-TW" dirty="0" smtClean="0"/>
              <a:t>there.</a:t>
            </a:r>
            <a:endParaRPr lang="en-US" altLang="zh-TW" dirty="0"/>
          </a:p>
          <a:p>
            <a:pPr marL="457200" lvl="2"/>
            <a:r>
              <a:rPr lang="en-US" altLang="zh-TW" dirty="0"/>
              <a:t>A blog post discussing Obama’s childhood could </a:t>
            </a:r>
            <a:r>
              <a:rPr lang="en-US" altLang="zh-TW" dirty="0" smtClean="0"/>
              <a:t>provide more information </a:t>
            </a:r>
            <a:r>
              <a:rPr lang="en-US" altLang="zh-TW" dirty="0"/>
              <a:t>about the president’s </a:t>
            </a:r>
            <a:r>
              <a:rPr lang="en-US" altLang="zh-TW" dirty="0" smtClean="0"/>
              <a:t>youth.</a:t>
            </a:r>
            <a:endParaRPr lang="en-US" altLang="zh-TW" sz="1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793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Witness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92216"/>
          </a:xfrm>
        </p:spPr>
        <p:txBody>
          <a:bodyPr>
            <a:normAutofit lnSpcReduction="10000"/>
          </a:bodyPr>
          <a:lstStyle/>
          <a:p>
            <a:r>
              <a:rPr lang="en-US" altLang="zh-TW" sz="2200" dirty="0" smtClean="0"/>
              <a:t>Phrase </a:t>
            </a:r>
            <a:r>
              <a:rPr lang="en-US" altLang="zh-TW" sz="2200" dirty="0"/>
              <a:t>query </a:t>
            </a:r>
            <a:r>
              <a:rPr lang="zh-TW" altLang="en-US" sz="2200" dirty="0" smtClean="0"/>
              <a:t>：</a:t>
            </a:r>
            <a:r>
              <a:rPr lang="en-US" altLang="zh-TW" sz="2200" i="1" dirty="0" smtClean="0"/>
              <a:t>“Barack Obama </a:t>
            </a:r>
            <a:r>
              <a:rPr lang="en-US" altLang="zh-TW" sz="2200" i="1" dirty="0"/>
              <a:t>was born in Kenya</a:t>
            </a:r>
            <a:r>
              <a:rPr lang="en-US" altLang="zh-TW" sz="2200" i="1" dirty="0" smtClean="0"/>
              <a:t>”</a:t>
            </a:r>
          </a:p>
          <a:p>
            <a:endParaRPr lang="en-US" altLang="zh-TW" sz="2200" i="1" dirty="0" smtClean="0"/>
          </a:p>
          <a:p>
            <a:r>
              <a:rPr lang="en-US" altLang="zh-TW" sz="2200" dirty="0"/>
              <a:t>RDF knowledge bases consist of statements in the form of subject-property-object triples</a:t>
            </a:r>
            <a:r>
              <a:rPr lang="en-US" altLang="zh-TW" sz="2200" dirty="0" smtClean="0"/>
              <a:t>.</a:t>
            </a:r>
          </a:p>
          <a:p>
            <a:pPr lvl="2"/>
            <a:r>
              <a:rPr lang="en-US" altLang="zh-TW" dirty="0" smtClean="0"/>
              <a:t>Subject : </a:t>
            </a:r>
            <a:r>
              <a:rPr lang="en-US" altLang="zh-TW" dirty="0" err="1"/>
              <a:t>Barack_Obama</a:t>
            </a:r>
            <a:endParaRPr lang="en-US" altLang="zh-TW" dirty="0"/>
          </a:p>
          <a:p>
            <a:pPr lvl="2"/>
            <a:r>
              <a:rPr lang="en-US" altLang="zh-TW" dirty="0"/>
              <a:t>Object </a:t>
            </a:r>
            <a:r>
              <a:rPr lang="en-US" altLang="zh-TW" dirty="0" smtClean="0"/>
              <a:t>: Kenya</a:t>
            </a:r>
            <a:endParaRPr lang="en-US" altLang="zh-TW" dirty="0"/>
          </a:p>
          <a:p>
            <a:pPr lvl="2"/>
            <a:r>
              <a:rPr lang="en-US" altLang="zh-TW" dirty="0"/>
              <a:t>Property / Relation : </a:t>
            </a:r>
            <a:r>
              <a:rPr lang="en-US" altLang="zh-TW" dirty="0" err="1"/>
              <a:t>bornIn</a:t>
            </a:r>
            <a:endParaRPr lang="en-US" altLang="zh-TW" dirty="0"/>
          </a:p>
          <a:p>
            <a:pPr lvl="1"/>
            <a:r>
              <a:rPr lang="en-US" altLang="zh-TW" sz="1800" dirty="0" smtClean="0"/>
              <a:t>RDF triple : (</a:t>
            </a:r>
            <a:r>
              <a:rPr lang="en-US" altLang="zh-TW" sz="1800" dirty="0" err="1" smtClean="0"/>
              <a:t>Barack_Obama</a:t>
            </a:r>
            <a:r>
              <a:rPr lang="en-US" altLang="zh-TW" sz="1800" dirty="0" smtClean="0"/>
              <a:t> , </a:t>
            </a:r>
            <a:r>
              <a:rPr lang="en-US" altLang="zh-TW" sz="1800" dirty="0" err="1" smtClean="0"/>
              <a:t>bornIn</a:t>
            </a:r>
            <a:r>
              <a:rPr lang="en-US" altLang="zh-TW" sz="1800" dirty="0" smtClean="0"/>
              <a:t> , Kenya)</a:t>
            </a:r>
          </a:p>
          <a:p>
            <a:pPr marL="274320" lvl="1" indent="0">
              <a:buNone/>
            </a:pPr>
            <a:endParaRPr lang="zh-TW" altLang="en-US" dirty="0" smtClean="0"/>
          </a:p>
          <a:p>
            <a:pPr marL="182880" lvl="1"/>
            <a:r>
              <a:rPr lang="en-US" altLang="zh-TW" sz="1900" dirty="0" smtClean="0"/>
              <a:t>Entity : Obama </a:t>
            </a:r>
            <a:r>
              <a:rPr lang="zh-TW" altLang="en-US" sz="1900" dirty="0" smtClean="0"/>
              <a:t>、</a:t>
            </a:r>
            <a:r>
              <a:rPr lang="en-US" altLang="zh-TW" sz="1900" dirty="0" smtClean="0"/>
              <a:t>Kenya</a:t>
            </a:r>
          </a:p>
          <a:p>
            <a:pPr marL="182880" lvl="1"/>
            <a:r>
              <a:rPr lang="en-US" altLang="zh-TW" sz="1900" dirty="0" smtClean="0"/>
              <a:t>S = entity (Obama  , d1)</a:t>
            </a:r>
          </a:p>
          <a:p>
            <a:pPr marL="182880" lvl="1"/>
            <a:r>
              <a:rPr lang="en-US" altLang="zh-TW" sz="1900" dirty="0" smtClean="0"/>
              <a:t>O =</a:t>
            </a:r>
            <a:r>
              <a:rPr lang="en-US" altLang="zh-TW" sz="1900" dirty="0"/>
              <a:t> </a:t>
            </a:r>
            <a:r>
              <a:rPr lang="en-US" altLang="zh-TW" sz="1900" dirty="0" smtClean="0"/>
              <a:t>entity (Kenya , d1 )</a:t>
            </a:r>
            <a:endParaRPr lang="en-US" altLang="zh-TW" sz="1900" dirty="0"/>
          </a:p>
          <a:p>
            <a:pPr marL="182880" lvl="1"/>
            <a:r>
              <a:rPr lang="en-US" altLang="zh-TW" sz="1900" dirty="0" smtClean="0"/>
              <a:t>Indicates( P, </a:t>
            </a:r>
            <a:r>
              <a:rPr lang="en-US" altLang="zh-TW" sz="1900" dirty="0" err="1" smtClean="0"/>
              <a:t>bornIn</a:t>
            </a:r>
            <a:r>
              <a:rPr lang="en-US" altLang="zh-TW" sz="1900" dirty="0" smtClean="0"/>
              <a:t>) </a:t>
            </a:r>
          </a:p>
          <a:p>
            <a:pPr marL="182880" lvl="1"/>
            <a:r>
              <a:rPr lang="en-US" altLang="zh-TW" sz="1900" dirty="0"/>
              <a:t>P( Obama , Kenya ) </a:t>
            </a:r>
          </a:p>
          <a:p>
            <a:pPr marL="457200" lvl="2"/>
            <a:r>
              <a:rPr lang="en-US" altLang="zh-TW" sz="1700" dirty="0"/>
              <a:t> </a:t>
            </a:r>
            <a:r>
              <a:rPr lang="en-US" altLang="zh-TW" sz="1600" dirty="0"/>
              <a:t>Pattern instance (</a:t>
            </a:r>
            <a:r>
              <a:rPr lang="en-US" altLang="zh-TW" sz="1600" i="1" dirty="0"/>
              <a:t>“ X was born in Y” </a:t>
            </a:r>
            <a:r>
              <a:rPr lang="en-US" altLang="zh-TW" sz="1600" dirty="0"/>
              <a:t>)</a:t>
            </a:r>
          </a:p>
          <a:p>
            <a:pPr marL="182880" lvl="1"/>
            <a:endParaRPr lang="en-US" altLang="zh-TW" sz="1800" dirty="0" smtClean="0"/>
          </a:p>
          <a:p>
            <a:endParaRPr lang="en-US" altLang="zh-TW" sz="1800" dirty="0"/>
          </a:p>
          <a:p>
            <a:endParaRPr lang="en-US" altLang="zh-TW" sz="1800" dirty="0"/>
          </a:p>
          <a:p>
            <a:endParaRPr lang="en-US" altLang="zh-TW" sz="1800" dirty="0"/>
          </a:p>
          <a:p>
            <a:endParaRPr lang="zh-TW" altLang="en-US" sz="1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6589516" y="4437112"/>
            <a:ext cx="2128835" cy="20854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TW" sz="1400" i="1" dirty="0"/>
          </a:p>
        </p:txBody>
      </p:sp>
      <p:sp>
        <p:nvSpPr>
          <p:cNvPr id="6" name="矩形 5"/>
          <p:cNvSpPr/>
          <p:nvPr/>
        </p:nvSpPr>
        <p:spPr>
          <a:xfrm>
            <a:off x="7308304" y="4005064"/>
            <a:ext cx="5040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1600" dirty="0" smtClean="0"/>
              <a:t>d1</a:t>
            </a:r>
            <a:endParaRPr lang="zh-TW" altLang="en-US" sz="1600" dirty="0"/>
          </a:p>
        </p:txBody>
      </p:sp>
      <p:sp>
        <p:nvSpPr>
          <p:cNvPr id="7" name="矩形 6"/>
          <p:cNvSpPr/>
          <p:nvPr/>
        </p:nvSpPr>
        <p:spPr>
          <a:xfrm>
            <a:off x="6759964" y="4653136"/>
            <a:ext cx="17724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400" i="1" dirty="0"/>
              <a:t>“Barack Obama was born in Kenya”</a:t>
            </a:r>
          </a:p>
        </p:txBody>
      </p:sp>
      <p:cxnSp>
        <p:nvCxnSpPr>
          <p:cNvPr id="12" name="直線單箭頭接點 11"/>
          <p:cNvCxnSpPr/>
          <p:nvPr/>
        </p:nvCxnSpPr>
        <p:spPr>
          <a:xfrm flipH="1" flipV="1">
            <a:off x="5004048" y="1844824"/>
            <a:ext cx="2448272" cy="216024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 flipH="1" flipV="1">
            <a:off x="3563888" y="4509120"/>
            <a:ext cx="3312368" cy="40562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20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Quality of Witness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US" altLang="zh-TW" sz="2200" dirty="0" smtClean="0"/>
              <a:t>The quality </a:t>
            </a:r>
            <a:r>
              <a:rPr lang="en-US" altLang="zh-TW" sz="2200" dirty="0"/>
              <a:t>of a witness is therefore </a:t>
            </a:r>
            <a:r>
              <a:rPr lang="en-US" altLang="zh-TW" sz="2200" dirty="0" smtClean="0"/>
              <a:t>based on </a:t>
            </a:r>
            <a:r>
              <a:rPr lang="en-US" altLang="zh-TW" sz="2200" dirty="0"/>
              <a:t>the following </a:t>
            </a:r>
            <a:r>
              <a:rPr lang="en-US" altLang="zh-TW" sz="2200" dirty="0" smtClean="0"/>
              <a:t>features:</a:t>
            </a:r>
            <a:endParaRPr lang="en-US" altLang="zh-TW" sz="1800" dirty="0" smtClean="0"/>
          </a:p>
          <a:p>
            <a:r>
              <a:rPr lang="en-US" altLang="zh-TW" sz="1800" dirty="0" smtClean="0"/>
              <a:t>1)Statement frequency</a:t>
            </a:r>
          </a:p>
          <a:p>
            <a:pPr lvl="1"/>
            <a:r>
              <a:rPr lang="en-US" altLang="zh-TW" sz="1600" dirty="0" smtClean="0"/>
              <a:t>Ex:</a:t>
            </a:r>
            <a:r>
              <a:rPr lang="en-US" altLang="zh-TW" sz="1600" i="1" dirty="0" smtClean="0"/>
              <a:t>  D1 containing “Barack Obama  was born in Kenya” 10 times .  D2 containing 3 times.   D1 should be ranked higher than D2 .</a:t>
            </a:r>
            <a:endParaRPr lang="en-US" altLang="zh-TW" sz="1600" dirty="0" smtClean="0"/>
          </a:p>
          <a:p>
            <a:pPr lvl="1"/>
            <a:endParaRPr lang="en-US" altLang="zh-TW" sz="1600" dirty="0" smtClean="0"/>
          </a:p>
          <a:p>
            <a:r>
              <a:rPr lang="en-US" altLang="zh-TW" sz="1800" dirty="0" smtClean="0"/>
              <a:t>2</a:t>
            </a:r>
            <a:r>
              <a:rPr lang="en-US" altLang="zh-TW" sz="1800" dirty="0"/>
              <a:t>) </a:t>
            </a:r>
            <a:r>
              <a:rPr lang="en-US" altLang="zh-TW" sz="1800" dirty="0" smtClean="0"/>
              <a:t>Pattern confidence</a:t>
            </a:r>
          </a:p>
          <a:p>
            <a:pPr lvl="1"/>
            <a:r>
              <a:rPr lang="en-US" altLang="zh-TW" sz="1600" dirty="0"/>
              <a:t>Ex</a:t>
            </a:r>
            <a:r>
              <a:rPr lang="en-US" altLang="zh-TW" sz="1600" dirty="0" smtClean="0"/>
              <a:t>:  </a:t>
            </a:r>
            <a:r>
              <a:rPr lang="en-US" altLang="zh-TW" sz="1600" i="1" dirty="0" smtClean="0"/>
              <a:t>“</a:t>
            </a:r>
            <a:r>
              <a:rPr lang="en-US" altLang="zh-TW" sz="1600" i="1" dirty="0"/>
              <a:t>Barack Obama  was born in Kenya”  </a:t>
            </a:r>
            <a:r>
              <a:rPr lang="en-US" altLang="zh-TW" sz="1600" dirty="0"/>
              <a:t>should be preferred over a document stating  </a:t>
            </a:r>
            <a:r>
              <a:rPr lang="en-US" altLang="zh-TW" sz="1600" i="1" dirty="0"/>
              <a:t>“Obama spent his childhood in Kenya”. </a:t>
            </a:r>
            <a:r>
              <a:rPr lang="en-US" altLang="zh-TW" sz="1600" i="1" dirty="0" smtClean="0"/>
              <a:t>“</a:t>
            </a:r>
          </a:p>
          <a:p>
            <a:pPr lvl="1"/>
            <a:r>
              <a:rPr lang="en-US" altLang="zh-TW" sz="1600" i="1" dirty="0" smtClean="0"/>
              <a:t>“ Kenya</a:t>
            </a:r>
            <a:r>
              <a:rPr lang="en-US" altLang="zh-TW" sz="1600" i="1" dirty="0"/>
              <a:t>, the birthplace of </a:t>
            </a:r>
            <a:r>
              <a:rPr lang="en-US" altLang="zh-TW" sz="1600" i="1" dirty="0" smtClean="0"/>
              <a:t> Obama“</a:t>
            </a:r>
          </a:p>
          <a:p>
            <a:pPr lvl="1"/>
            <a:endParaRPr lang="en-US" altLang="zh-TW" sz="1800" dirty="0" smtClean="0"/>
          </a:p>
          <a:p>
            <a:r>
              <a:rPr lang="en-US" altLang="zh-TW" sz="1800" dirty="0" smtClean="0"/>
              <a:t>3</a:t>
            </a:r>
            <a:r>
              <a:rPr lang="en-US" altLang="zh-TW" sz="1800" dirty="0"/>
              <a:t>) </a:t>
            </a:r>
            <a:r>
              <a:rPr lang="en-US" altLang="zh-TW" sz="1800" dirty="0" smtClean="0"/>
              <a:t>Entity occurrences</a:t>
            </a:r>
            <a:endParaRPr lang="en-US" altLang="zh-TW" sz="1800" dirty="0"/>
          </a:p>
          <a:p>
            <a:endParaRPr lang="en-US" altLang="zh-TW" sz="1800" dirty="0" smtClean="0"/>
          </a:p>
          <a:p>
            <a:r>
              <a:rPr lang="en-US" altLang="zh-TW" sz="1800" dirty="0" smtClean="0"/>
              <a:t>4</a:t>
            </a:r>
            <a:r>
              <a:rPr lang="en-US" altLang="zh-TW" sz="1800" dirty="0"/>
              <a:t>) </a:t>
            </a:r>
            <a:r>
              <a:rPr lang="en-US" altLang="zh-TW" sz="1800" dirty="0" smtClean="0">
                <a:hlinkClick r:id="rId2" action="ppaction://hlinksldjump"/>
              </a:rPr>
              <a:t>Page authority</a:t>
            </a:r>
            <a:endParaRPr lang="en-US" altLang="zh-TW" sz="1800" dirty="0" smtClean="0"/>
          </a:p>
          <a:p>
            <a:pPr lvl="1"/>
            <a:r>
              <a:rPr lang="en-US" altLang="zh-TW" sz="1600" dirty="0" smtClean="0"/>
              <a:t>Ex: The White House website &gt; Blog page</a:t>
            </a:r>
            <a:endParaRPr lang="zh-TW" altLang="en-US" sz="1600" dirty="0"/>
          </a:p>
          <a:p>
            <a:endParaRPr lang="en-US" altLang="zh-TW" sz="18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264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Dictionaries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Entity </a:t>
            </a:r>
            <a:r>
              <a:rPr lang="en-US" altLang="zh-TW" dirty="0"/>
              <a:t>dictionary</a:t>
            </a:r>
            <a:endParaRPr lang="en-US" altLang="zh-TW" dirty="0" smtClean="0"/>
          </a:p>
          <a:p>
            <a:pPr lvl="1"/>
            <a:r>
              <a:rPr lang="en-US" altLang="zh-TW" dirty="0"/>
              <a:t>A</a:t>
            </a:r>
            <a:r>
              <a:rPr lang="en-US" altLang="zh-TW" dirty="0" smtClean="0"/>
              <a:t>ssume</a:t>
            </a:r>
            <a:r>
              <a:rPr lang="en-US" altLang="zh-TW" dirty="0"/>
              <a:t>:</a:t>
            </a:r>
          </a:p>
          <a:p>
            <a:pPr lvl="2"/>
            <a:r>
              <a:rPr lang="en-US" altLang="zh-TW" dirty="0" smtClean="0"/>
              <a:t>Each </a:t>
            </a:r>
            <a:r>
              <a:rPr lang="en-US" altLang="zh-TW" dirty="0"/>
              <a:t>entity name is uniquely addressing exactly one </a:t>
            </a:r>
            <a:r>
              <a:rPr lang="en-US" altLang="zh-TW" dirty="0" smtClean="0"/>
              <a:t>entity within </a:t>
            </a:r>
            <a:r>
              <a:rPr lang="en-US" altLang="zh-TW" dirty="0"/>
              <a:t>a given document</a:t>
            </a:r>
            <a:r>
              <a:rPr lang="en-US" altLang="zh-TW" dirty="0" smtClean="0"/>
              <a:t>.</a:t>
            </a:r>
          </a:p>
          <a:p>
            <a:pPr lvl="3"/>
            <a:r>
              <a:rPr lang="en-US" altLang="zh-TW" dirty="0" smtClean="0"/>
              <a:t>EX: Entity “</a:t>
            </a:r>
            <a:r>
              <a:rPr lang="en-US" altLang="zh-TW" dirty="0" err="1" smtClean="0"/>
              <a:t>Barack_Obama</a:t>
            </a:r>
            <a:r>
              <a:rPr lang="en-US" altLang="zh-TW" dirty="0" smtClean="0"/>
              <a:t> </a:t>
            </a:r>
            <a:r>
              <a:rPr lang="en-US" altLang="zh-TW" dirty="0"/>
              <a:t>“</a:t>
            </a:r>
            <a:r>
              <a:rPr lang="en-US" altLang="zh-TW" dirty="0" smtClean="0"/>
              <a:t> </a:t>
            </a:r>
            <a:r>
              <a:rPr lang="en-US" altLang="zh-TW" dirty="0"/>
              <a:t>can be represented by the names </a:t>
            </a:r>
            <a:r>
              <a:rPr lang="en-US" altLang="zh-TW" i="1" dirty="0"/>
              <a:t>“Obama”</a:t>
            </a:r>
            <a:r>
              <a:rPr lang="en-US" altLang="zh-TW" dirty="0"/>
              <a:t>, </a:t>
            </a:r>
            <a:r>
              <a:rPr lang="en-US" altLang="zh-TW" i="1" dirty="0"/>
              <a:t>“Barack Hussein Obama”</a:t>
            </a:r>
            <a:r>
              <a:rPr lang="en-US" altLang="zh-TW" dirty="0"/>
              <a:t>, </a:t>
            </a:r>
            <a:r>
              <a:rPr lang="en-US" altLang="zh-TW" i="1" dirty="0"/>
              <a:t>“the US President”</a:t>
            </a:r>
            <a:r>
              <a:rPr lang="en-US" altLang="zh-TW" dirty="0"/>
              <a:t>, </a:t>
            </a:r>
            <a:r>
              <a:rPr lang="en-US" altLang="zh-TW" dirty="0" err="1"/>
              <a:t>etc</a:t>
            </a:r>
            <a:endParaRPr lang="en-US" altLang="zh-TW" dirty="0"/>
          </a:p>
          <a:p>
            <a:pPr marL="548640" lvl="2" indent="0">
              <a:buNone/>
            </a:pPr>
            <a:endParaRPr lang="en-US" altLang="zh-TW" dirty="0"/>
          </a:p>
          <a:p>
            <a:pPr lvl="2"/>
            <a:r>
              <a:rPr lang="en-US" altLang="zh-TW" dirty="0" smtClean="0"/>
              <a:t>The </a:t>
            </a:r>
            <a:r>
              <a:rPr lang="en-US" altLang="zh-TW" dirty="0"/>
              <a:t>disambiguation is solved externally and a mapping </a:t>
            </a:r>
            <a:r>
              <a:rPr lang="en-US" altLang="zh-TW" dirty="0" smtClean="0"/>
              <a:t>from entity </a:t>
            </a:r>
            <a:r>
              <a:rPr lang="en-US" altLang="zh-TW" dirty="0"/>
              <a:t>names to the entity they refer to is </a:t>
            </a:r>
            <a:r>
              <a:rPr lang="en-US" altLang="zh-TW" dirty="0" smtClean="0"/>
              <a:t>given.</a:t>
            </a:r>
          </a:p>
          <a:p>
            <a:pPr lvl="3"/>
            <a:r>
              <a:rPr lang="en-US" altLang="zh-TW" dirty="0" smtClean="0"/>
              <a:t>EX: Entity “Obama</a:t>
            </a:r>
            <a:r>
              <a:rPr lang="en-US" altLang="zh-TW" dirty="0"/>
              <a:t>” might refer to President </a:t>
            </a:r>
            <a:r>
              <a:rPr lang="en-US" altLang="zh-TW" dirty="0" err="1"/>
              <a:t>Barack_Obama</a:t>
            </a:r>
            <a:r>
              <a:rPr lang="en-US" altLang="zh-TW" dirty="0"/>
              <a:t> or to his </a:t>
            </a:r>
            <a:r>
              <a:rPr lang="en-US" altLang="zh-TW" dirty="0" smtClean="0"/>
              <a:t>father </a:t>
            </a:r>
            <a:r>
              <a:rPr lang="en-US" altLang="zh-TW" dirty="0" err="1" smtClean="0"/>
              <a:t>Barack_Obama_Sr</a:t>
            </a:r>
            <a:endParaRPr lang="en-US" altLang="zh-TW" dirty="0" smtClean="0"/>
          </a:p>
          <a:p>
            <a:pPr lvl="2"/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162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自然力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11772</TotalTime>
  <Words>1805</Words>
  <Application>Microsoft Office PowerPoint</Application>
  <PresentationFormat>如螢幕大小 (4:3)</PresentationFormat>
  <Paragraphs>265</Paragraphs>
  <Slides>24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清晰度</vt:lpstr>
      <vt:lpstr>Seeking Statement-Supporting top-K Witnesses</vt:lpstr>
      <vt:lpstr>Outline</vt:lpstr>
      <vt:lpstr>Motivation</vt:lpstr>
      <vt:lpstr>Introduction</vt:lpstr>
      <vt:lpstr>Introduction – System Architecture</vt:lpstr>
      <vt:lpstr>STATEMENT SEARCH</vt:lpstr>
      <vt:lpstr>Witness</vt:lpstr>
      <vt:lpstr>Quality of Witness </vt:lpstr>
      <vt:lpstr>Dictionaries</vt:lpstr>
      <vt:lpstr>Dictionaries</vt:lpstr>
      <vt:lpstr>Indices</vt:lpstr>
      <vt:lpstr>WITNESS RETRIEVAL AND RANKING</vt:lpstr>
      <vt:lpstr>WITNESS RETRIEVAL AND RANKING</vt:lpstr>
      <vt:lpstr>WITNESS RETRIEVAL AND RANKING</vt:lpstr>
      <vt:lpstr>Experiment - Parameter Analysis</vt:lpstr>
      <vt:lpstr>Experiment - Model configuration</vt:lpstr>
      <vt:lpstr>PowerPoint 簡報</vt:lpstr>
      <vt:lpstr>PowerPoint 簡報</vt:lpstr>
      <vt:lpstr>PowerPoint 簡報</vt:lpstr>
      <vt:lpstr>PowerPoint 簡報</vt:lpstr>
      <vt:lpstr>Experiment</vt:lpstr>
      <vt:lpstr>Conclusion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Personalized Recommendation Via Integrated Diffusion On User-item-tag Tripartite Graphs</dc:title>
  <dc:creator>Miks</dc:creator>
  <cp:lastModifiedBy>michael</cp:lastModifiedBy>
  <cp:revision>710</cp:revision>
  <cp:lastPrinted>2011-11-21T00:22:00Z</cp:lastPrinted>
  <dcterms:created xsi:type="dcterms:W3CDTF">2011-06-14T10:57:34Z</dcterms:created>
  <dcterms:modified xsi:type="dcterms:W3CDTF">2012-03-12T09:15:30Z</dcterms:modified>
</cp:coreProperties>
</file>